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474" r:id="rId2"/>
  </p:sldMasterIdLst>
  <p:notesMasterIdLst>
    <p:notesMasterId r:id="rId71"/>
  </p:notesMasterIdLst>
  <p:sldIdLst>
    <p:sldId id="362" r:id="rId3"/>
    <p:sldId id="349" r:id="rId4"/>
    <p:sldId id="308" r:id="rId5"/>
    <p:sldId id="347" r:id="rId6"/>
    <p:sldId id="351" r:id="rId7"/>
    <p:sldId id="352" r:id="rId8"/>
    <p:sldId id="283" r:id="rId9"/>
    <p:sldId id="284" r:id="rId10"/>
    <p:sldId id="309" r:id="rId11"/>
    <p:sldId id="336" r:id="rId12"/>
    <p:sldId id="339" r:id="rId13"/>
    <p:sldId id="350" r:id="rId14"/>
    <p:sldId id="348" r:id="rId15"/>
    <p:sldId id="341" r:id="rId16"/>
    <p:sldId id="285" r:id="rId17"/>
    <p:sldId id="288" r:id="rId18"/>
    <p:sldId id="290" r:id="rId19"/>
    <p:sldId id="289" r:id="rId20"/>
    <p:sldId id="293" r:id="rId21"/>
    <p:sldId id="294" r:id="rId22"/>
    <p:sldId id="342" r:id="rId23"/>
    <p:sldId id="344" r:id="rId24"/>
    <p:sldId id="329" r:id="rId25"/>
    <p:sldId id="330" r:id="rId26"/>
    <p:sldId id="354" r:id="rId27"/>
    <p:sldId id="359" r:id="rId28"/>
    <p:sldId id="360" r:id="rId29"/>
    <p:sldId id="358" r:id="rId30"/>
    <p:sldId id="356" r:id="rId31"/>
    <p:sldId id="357" r:id="rId32"/>
    <p:sldId id="346" r:id="rId33"/>
    <p:sldId id="318" r:id="rId34"/>
    <p:sldId id="301" r:id="rId35"/>
    <p:sldId id="303" r:id="rId36"/>
    <p:sldId id="355" r:id="rId37"/>
    <p:sldId id="361" r:id="rId38"/>
    <p:sldId id="302" r:id="rId39"/>
    <p:sldId id="353" r:id="rId40"/>
    <p:sldId id="317" r:id="rId41"/>
    <p:sldId id="305" r:id="rId42"/>
    <p:sldId id="307" r:id="rId43"/>
    <p:sldId id="343" r:id="rId44"/>
    <p:sldId id="327" r:id="rId45"/>
    <p:sldId id="323" r:id="rId46"/>
    <p:sldId id="363" r:id="rId47"/>
    <p:sldId id="364" r:id="rId48"/>
    <p:sldId id="365" r:id="rId49"/>
    <p:sldId id="366" r:id="rId50"/>
    <p:sldId id="367" r:id="rId51"/>
    <p:sldId id="368" r:id="rId52"/>
    <p:sldId id="369" r:id="rId53"/>
    <p:sldId id="370" r:id="rId54"/>
    <p:sldId id="371" r:id="rId55"/>
    <p:sldId id="372" r:id="rId56"/>
    <p:sldId id="373" r:id="rId57"/>
    <p:sldId id="374" r:id="rId58"/>
    <p:sldId id="375" r:id="rId59"/>
    <p:sldId id="376" r:id="rId60"/>
    <p:sldId id="377" r:id="rId61"/>
    <p:sldId id="378" r:id="rId62"/>
    <p:sldId id="379" r:id="rId63"/>
    <p:sldId id="380" r:id="rId64"/>
    <p:sldId id="381" r:id="rId65"/>
    <p:sldId id="382" r:id="rId66"/>
    <p:sldId id="383" r:id="rId67"/>
    <p:sldId id="384" r:id="rId68"/>
    <p:sldId id="385" r:id="rId69"/>
    <p:sldId id="386" r:id="rId70"/>
  </p:sldIdLst>
  <p:sldSz cx="12192000" cy="6858000"/>
  <p:notesSz cx="6858000" cy="9144000"/>
  <p:photoAlbum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1313"/>
    <a:srgbClr val="3C2902"/>
    <a:srgbClr val="201F1E"/>
    <a:srgbClr val="FDE6B9"/>
    <a:srgbClr val="333F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434" autoAdjust="0"/>
  </p:normalViewPr>
  <p:slideViewPr>
    <p:cSldViewPr snapToGrid="0">
      <p:cViewPr varScale="1">
        <p:scale>
          <a:sx n="74" d="100"/>
          <a:sy n="74" d="100"/>
        </p:scale>
        <p:origin x="300" y="5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283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1D8881-86B8-4524-AAFF-0788ABE9835F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32D998-DFAB-4F57-BA16-B547CFDD90E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39316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2D998-DFAB-4F57-BA16-B547CFDD90E5}" type="slidenum">
              <a:rPr lang="pl-PL" smtClean="0">
                <a:solidFill>
                  <a:prstClr val="black"/>
                </a:solidFill>
              </a:rPr>
              <a:pPr/>
              <a:t>45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82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69" indent="0" algn="ctr">
              <a:buNone/>
              <a:defRPr sz="1125"/>
            </a:lvl2pPr>
            <a:lvl3pPr marL="514337" indent="0" algn="ctr">
              <a:buNone/>
              <a:defRPr sz="1013"/>
            </a:lvl3pPr>
            <a:lvl4pPr marL="771506" indent="0" algn="ctr">
              <a:buNone/>
              <a:defRPr sz="900"/>
            </a:lvl4pPr>
            <a:lvl5pPr marL="1028675" indent="0" algn="ctr">
              <a:buNone/>
              <a:defRPr sz="900"/>
            </a:lvl5pPr>
            <a:lvl6pPr marL="1285843" indent="0" algn="ctr">
              <a:buNone/>
              <a:defRPr sz="900"/>
            </a:lvl6pPr>
            <a:lvl7pPr marL="1543011" indent="0" algn="ctr">
              <a:buNone/>
              <a:defRPr sz="900"/>
            </a:lvl7pPr>
            <a:lvl8pPr marL="1800180" indent="0" algn="ctr">
              <a:buNone/>
              <a:defRPr sz="900"/>
            </a:lvl8pPr>
            <a:lvl9pPr marL="2057349" indent="0" algn="ctr">
              <a:buNone/>
              <a:defRPr sz="9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73186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567983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1" y="1709746"/>
            <a:ext cx="10515600" cy="2852737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1" y="4589471"/>
            <a:ext cx="10515600" cy="150018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69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37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06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6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43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11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18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349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63499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96894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9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1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9" indent="0">
              <a:buNone/>
              <a:defRPr sz="9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9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1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9" indent="0">
              <a:buNone/>
              <a:defRPr sz="9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57571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6024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9668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69" indent="0">
              <a:buNone/>
              <a:defRPr sz="788"/>
            </a:lvl2pPr>
            <a:lvl3pPr marL="514337" indent="0">
              <a:buNone/>
              <a:defRPr sz="675"/>
            </a:lvl3pPr>
            <a:lvl4pPr marL="771506" indent="0">
              <a:buNone/>
              <a:defRPr sz="563"/>
            </a:lvl4pPr>
            <a:lvl5pPr marL="1028675" indent="0">
              <a:buNone/>
              <a:defRPr sz="563"/>
            </a:lvl5pPr>
            <a:lvl6pPr marL="1285843" indent="0">
              <a:buNone/>
              <a:defRPr sz="563"/>
            </a:lvl6pPr>
            <a:lvl7pPr marL="1543011" indent="0">
              <a:buNone/>
              <a:defRPr sz="563"/>
            </a:lvl7pPr>
            <a:lvl8pPr marL="1800180" indent="0">
              <a:buNone/>
              <a:defRPr sz="563"/>
            </a:lvl8pPr>
            <a:lvl9pPr marL="2057349" indent="0">
              <a:buNone/>
              <a:defRPr sz="563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36121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 marL="0" indent="0">
              <a:buNone/>
              <a:defRPr sz="1800"/>
            </a:lvl1pPr>
            <a:lvl2pPr marL="257169" indent="0">
              <a:buNone/>
              <a:defRPr sz="1575"/>
            </a:lvl2pPr>
            <a:lvl3pPr marL="514337" indent="0">
              <a:buNone/>
              <a:defRPr sz="1350"/>
            </a:lvl3pPr>
            <a:lvl4pPr marL="771506" indent="0">
              <a:buNone/>
              <a:defRPr sz="1125"/>
            </a:lvl4pPr>
            <a:lvl5pPr marL="1028675" indent="0">
              <a:buNone/>
              <a:defRPr sz="1125"/>
            </a:lvl5pPr>
            <a:lvl6pPr marL="1285843" indent="0">
              <a:buNone/>
              <a:defRPr sz="1125"/>
            </a:lvl6pPr>
            <a:lvl7pPr marL="1543011" indent="0">
              <a:buNone/>
              <a:defRPr sz="1125"/>
            </a:lvl7pPr>
            <a:lvl8pPr marL="1800180" indent="0">
              <a:buNone/>
              <a:defRPr sz="1125"/>
            </a:lvl8pPr>
            <a:lvl9pPr marL="2057349" indent="0">
              <a:buNone/>
              <a:defRPr sz="1125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69" indent="0">
              <a:buNone/>
              <a:defRPr sz="788"/>
            </a:lvl2pPr>
            <a:lvl3pPr marL="514337" indent="0">
              <a:buNone/>
              <a:defRPr sz="675"/>
            </a:lvl3pPr>
            <a:lvl4pPr marL="771506" indent="0">
              <a:buNone/>
              <a:defRPr sz="563"/>
            </a:lvl4pPr>
            <a:lvl5pPr marL="1028675" indent="0">
              <a:buNone/>
              <a:defRPr sz="563"/>
            </a:lvl5pPr>
            <a:lvl6pPr marL="1285843" indent="0">
              <a:buNone/>
              <a:defRPr sz="563"/>
            </a:lvl6pPr>
            <a:lvl7pPr marL="1543011" indent="0">
              <a:buNone/>
              <a:defRPr sz="563"/>
            </a:lvl7pPr>
            <a:lvl8pPr marL="1800180" indent="0">
              <a:buNone/>
              <a:defRPr sz="563"/>
            </a:lvl8pPr>
            <a:lvl9pPr marL="2057349" indent="0">
              <a:buNone/>
              <a:defRPr sz="563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88997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2999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1615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642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68163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8728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55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56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646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053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207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9929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8390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>
                <a:solidFill>
                  <a:prstClr val="white">
                    <a:tint val="75000"/>
                  </a:prstClr>
                </a:solidFill>
              </a:rPr>
              <a:pPr/>
              <a:t>04.06.2026</a:t>
            </a:fld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035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>
                <a:solidFill>
                  <a:prstClr val="white">
                    <a:tint val="75000"/>
                  </a:prstClr>
                </a:solidFill>
              </a:rPr>
              <a:pPr/>
              <a:t>04.06.2026</a:t>
            </a:fld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79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>
                <a:solidFill>
                  <a:prstClr val="white">
                    <a:tint val="75000"/>
                  </a:prstClr>
                </a:solidFill>
              </a:rPr>
              <a:pPr/>
              <a:t>04.06.2026</a:t>
            </a:fld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639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>
                <a:solidFill>
                  <a:prstClr val="white">
                    <a:tint val="75000"/>
                  </a:prstClr>
                </a:solidFill>
              </a:rPr>
              <a:pPr/>
              <a:t>04.06.2026</a:t>
            </a:fld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407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>
                <a:solidFill>
                  <a:prstClr val="white">
                    <a:tint val="75000"/>
                  </a:prstClr>
                </a:solidFill>
              </a:rPr>
              <a:pPr/>
              <a:t>04.06.2026</a:t>
            </a:fld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758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>
                <a:solidFill>
                  <a:prstClr val="white">
                    <a:tint val="75000"/>
                  </a:prstClr>
                </a:solidFill>
              </a:rPr>
              <a:pPr/>
              <a:t>04.06.2026</a:t>
            </a:fld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462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>
                <a:solidFill>
                  <a:prstClr val="white">
                    <a:tint val="75000"/>
                  </a:prstClr>
                </a:solidFill>
              </a:rPr>
              <a:pPr/>
              <a:t>04.06.2026</a:t>
            </a:fld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884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>
                <a:solidFill>
                  <a:prstClr val="white">
                    <a:tint val="75000"/>
                  </a:prstClr>
                </a:solidFill>
              </a:rPr>
              <a:pPr/>
              <a:t>04.06.2026</a:t>
            </a:fld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523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>
                <a:solidFill>
                  <a:prstClr val="white">
                    <a:tint val="75000"/>
                  </a:prstClr>
                </a:solidFill>
              </a:rPr>
              <a:pPr/>
              <a:t>04.06.2026</a:t>
            </a:fld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037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>
                <a:solidFill>
                  <a:prstClr val="white">
                    <a:tint val="75000"/>
                  </a:prstClr>
                </a:solidFill>
              </a:rPr>
              <a:pPr/>
              <a:t>04.06.2026</a:t>
            </a:fld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9469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>
                <a:solidFill>
                  <a:prstClr val="white">
                    <a:tint val="75000"/>
                  </a:prstClr>
                </a:solidFill>
              </a:rPr>
              <a:pPr/>
              <a:t>04.06.2026</a:t>
            </a:fld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8314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9513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39987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4123" r:id="rId12"/>
    <p:sldLayoutId id="2147484124" r:id="rId13"/>
    <p:sldLayoutId id="2147484125" r:id="rId14"/>
    <p:sldLayoutId id="2147484126" r:id="rId15"/>
    <p:sldLayoutId id="2147484155" r:id="rId16"/>
    <p:sldLayoutId id="2147484156" r:id="rId17"/>
    <p:sldLayoutId id="2147484157" r:id="rId18"/>
    <p:sldLayoutId id="2147484158" r:id="rId19"/>
    <p:sldLayoutId id="2147484172" r:id="rId20"/>
    <p:sldLayoutId id="2147484473" r:id="rId2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514337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5" indent="-128585" algn="l" defTabSz="514337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53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21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090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59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27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596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765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33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69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37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06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675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43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11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18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349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F38DBD-7B4B-4ACA-A19E-A2027E54102B}" type="datetimeFigureOut">
              <a:rPr lang="pl-PL" smtClean="0">
                <a:solidFill>
                  <a:prstClr val="white">
                    <a:tint val="75000"/>
                  </a:prstClr>
                </a:solidFill>
              </a:rPr>
              <a:pPr/>
              <a:t>04.06.2026</a:t>
            </a:fld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D9577-5702-4B0B-A02D-ABF803063EA5}" type="slidenum">
              <a:rPr lang="pl-PL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6606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75" r:id="rId1"/>
    <p:sldLayoutId id="2147484476" r:id="rId2"/>
    <p:sldLayoutId id="2147484477" r:id="rId3"/>
    <p:sldLayoutId id="2147484478" r:id="rId4"/>
    <p:sldLayoutId id="2147484479" r:id="rId5"/>
    <p:sldLayoutId id="2147484480" r:id="rId6"/>
    <p:sldLayoutId id="2147484481" r:id="rId7"/>
    <p:sldLayoutId id="2147484482" r:id="rId8"/>
    <p:sldLayoutId id="2147484483" r:id="rId9"/>
    <p:sldLayoutId id="2147484484" r:id="rId10"/>
    <p:sldLayoutId id="2147484485" r:id="rId11"/>
    <p:sldLayoutId id="2147484486" r:id="rId12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68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74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76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78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80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84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86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88.jpe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8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98.pn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575316" y="412124"/>
            <a:ext cx="10800000" cy="605666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978795" y="701687"/>
            <a:ext cx="10277340" cy="152041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pl-PL" sz="3200" cap="all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pl-PL" sz="3200" cap="all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Parafii Najświętszego </a:t>
            </a:r>
            <a:r>
              <a:rPr lang="pl-PL" sz="3200" cap="all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serca pana Jezusa </a:t>
            </a:r>
          </a:p>
          <a:p>
            <a:pPr lvl="0"/>
            <a:r>
              <a:rPr lang="pl-PL" sz="3200" cap="all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zarysie</a:t>
            </a:r>
          </a:p>
          <a:p>
            <a:pPr lvl="0"/>
            <a:r>
              <a:rPr lang="pl-PL" sz="3200" cap="all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sz="3200" cap="all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setną rocznicę </a:t>
            </a:r>
            <a:r>
              <a:rPr lang="pl-PL" sz="3200" cap="all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jej istnienia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0015" y="2549067"/>
            <a:ext cx="3524804" cy="3592752"/>
          </a:xfrm>
          <a:prstGeom prst="rect">
            <a:avLst/>
          </a:prstGeom>
        </p:spPr>
      </p:pic>
      <p:sp>
        <p:nvSpPr>
          <p:cNvPr id="7" name="Podtytuł 2"/>
          <p:cNvSpPr txBox="1">
            <a:spLocks/>
          </p:cNvSpPr>
          <p:nvPr/>
        </p:nvSpPr>
        <p:spPr>
          <a:xfrm>
            <a:off x="978795" y="3030777"/>
            <a:ext cx="4945489" cy="1193493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pl-PL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NAJŚWIĘTSZE SERCE PANA JEZUSA </a:t>
            </a:r>
          </a:p>
          <a:p>
            <a:pPr marL="0" indent="0">
              <a:spcBef>
                <a:spcPts val="0"/>
              </a:spcBef>
              <a:buNone/>
            </a:pPr>
            <a:r>
              <a:rPr lang="pl-PL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 100 LAT </a:t>
            </a:r>
          </a:p>
          <a:p>
            <a:pPr marL="0" indent="0">
              <a:spcBef>
                <a:spcPts val="0"/>
              </a:spcBef>
              <a:buNone/>
            </a:pPr>
            <a:r>
              <a:rPr lang="pl-PL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PATRONUJE PARAFII</a:t>
            </a:r>
          </a:p>
          <a:p>
            <a:pPr marL="0" indent="0" algn="ctr">
              <a:spcBef>
                <a:spcPts val="0"/>
              </a:spcBef>
              <a:buNone/>
            </a:pPr>
            <a:endParaRPr lang="pl-PL" sz="2200" i="1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pl-PL" sz="2200" dirty="0"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</a:t>
            </a:r>
          </a:p>
          <a:p>
            <a:pPr marL="0" indent="0" algn="ctr">
              <a:buNone/>
            </a:pPr>
            <a:endParaRPr lang="pl-PL" sz="2200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pl-PL" sz="2200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pl-PL" sz="2200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pl-PL" sz="2200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9493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678482" y="302270"/>
            <a:ext cx="10800000" cy="6300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1639025" y="1033473"/>
            <a:ext cx="10277340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lvl="0"/>
            <a:r>
              <a:rPr lang="pl-PL" sz="3200" cap="all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Życie religijne i sakramentalne</a:t>
            </a:r>
            <a:endParaRPr lang="pl-PL" sz="3200" cap="all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1639025" y="1778017"/>
            <a:ext cx="8647200" cy="42165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P</a:t>
            </a: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arafia w </a:t>
            </a: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Kościele katolickim to najmniejsza, </a:t>
            </a: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podstawowa, stała wspólnota wiernych. </a:t>
            </a: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arządzana jest przez </a:t>
            </a: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proboszcza podległego biskupowi </a:t>
            </a: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diecezjalnemu.</a:t>
            </a:r>
          </a:p>
          <a:p>
            <a:pPr algn="just"/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Nasza parafia </a:t>
            </a:r>
            <a:r>
              <a:rPr lang="pl-PL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znajduje </a:t>
            </a: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się w Bieruniu, w dzielnicy Bieruń </a:t>
            </a: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Nowy, należy </a:t>
            </a: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dekanatu Bieruń w </a:t>
            </a: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Archidiecezji </a:t>
            </a: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atowickiej</a:t>
            </a: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Została </a:t>
            </a: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erygowana 1 sierpnia 1925 roku. </a:t>
            </a: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Jej </a:t>
            </a: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proboszczem jest </a:t>
            </a: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ks</a:t>
            </a: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Marcin Maszczyk, który jest z </a:t>
            </a: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nami </a:t>
            </a: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od 8 czerwca </a:t>
            </a: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roku</a:t>
            </a: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l-PL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Siłą </a:t>
            </a: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parafii </a:t>
            </a: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jest wiara </a:t>
            </a: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zaangażowanie w życie sakramentalne </a:t>
            </a:r>
            <a:b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duszpasterskie </a:t>
            </a: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członków </a:t>
            </a: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tej wspólnoty.</a:t>
            </a: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 parafii </a:t>
            </a:r>
            <a:r>
              <a:rPr lang="pl-PL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widzimy liczne przykłady takiego zaangażowania na różnych płaszczyznach – zarówno indywidualnie ale też w zorganizowanych grupach.</a:t>
            </a:r>
            <a:endParaRPr lang="pl-PL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3182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670476" y="1468192"/>
            <a:ext cx="10791721" cy="32841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883294" y="1735616"/>
            <a:ext cx="8984269" cy="317123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spcBef>
                <a:spcPts val="0"/>
              </a:spcBef>
              <a:buClr>
                <a:srgbClr val="F5A408"/>
              </a:buClr>
              <a:buNone/>
            </a:pPr>
            <a:endParaRPr lang="pl-PL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Clr>
                <a:srgbClr val="F5A408"/>
              </a:buClr>
              <a:buNone/>
            </a:pP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STOWARZYSZENIA, RUCHY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RELIGIJNE </a:t>
            </a:r>
            <a:endParaRPr lang="pl-PL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Clr>
                <a:srgbClr val="F5A408"/>
              </a:buClr>
              <a:buNone/>
            </a:pP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GRUPY</a:t>
            </a:r>
            <a:r>
              <a:rPr lang="pl-PL" sz="2800" dirty="0" smtClean="0">
                <a:solidFill>
                  <a:srgbClr val="FA731A">
                    <a:lumMod val="40000"/>
                    <a:lumOff val="60000"/>
                  </a:srgbClr>
                </a:solidFill>
                <a:latin typeface="Comic Sans MS" panose="030F0702030302020204" pitchFamily="66" charset="0"/>
              </a:rPr>
              <a:t>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MODLITEWNE, RADY PARAFIALNE</a:t>
            </a:r>
          </a:p>
          <a:p>
            <a:pPr marL="0" indent="0">
              <a:spcBef>
                <a:spcPts val="0"/>
              </a:spcBef>
              <a:buClr>
                <a:srgbClr val="F5A408"/>
              </a:buClr>
              <a:buNone/>
            </a:pP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DZIAŁAJĄCE W PARAFII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endParaRPr lang="pl-PL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3143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171" y="339725"/>
            <a:ext cx="10815241" cy="6303810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9234" y="4633139"/>
            <a:ext cx="9581770" cy="993734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3997" y="1289318"/>
            <a:ext cx="2970567" cy="2880000"/>
          </a:xfrm>
          <a:prstGeom prst="rect">
            <a:avLst/>
          </a:prstGeom>
        </p:spPr>
      </p:pic>
      <p:sp>
        <p:nvSpPr>
          <p:cNvPr id="4" name="pole tekstowe 3"/>
          <p:cNvSpPr txBox="1"/>
          <p:nvPr/>
        </p:nvSpPr>
        <p:spPr>
          <a:xfrm>
            <a:off x="1251986" y="4760095"/>
            <a:ext cx="28591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Trzeci Zakon Świętego </a:t>
            </a:r>
            <a:endParaRPr lang="pl-PL" sz="20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Franciszka</a:t>
            </a:r>
          </a:p>
          <a:p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dirty="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68608" y="1289318"/>
            <a:ext cx="3041998" cy="2880000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74650" y="1289318"/>
            <a:ext cx="2816354" cy="2880000"/>
          </a:xfrm>
          <a:prstGeom prst="rect">
            <a:avLst/>
          </a:prstGeom>
        </p:spPr>
      </p:pic>
      <p:sp>
        <p:nvSpPr>
          <p:cNvPr id="16" name="pole tekstowe 15"/>
          <p:cNvSpPr txBox="1"/>
          <p:nvPr/>
        </p:nvSpPr>
        <p:spPr>
          <a:xfrm>
            <a:off x="4474792" y="4760095"/>
            <a:ext cx="3041998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Świecki </a:t>
            </a:r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Zakon </a:t>
            </a:r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Karmelitów</a:t>
            </a:r>
          </a:p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Bosych</a:t>
            </a:r>
          </a:p>
          <a:p>
            <a:endParaRPr lang="pl-PL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8065081" y="4791452"/>
            <a:ext cx="249943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Róże </a:t>
            </a:r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Żywego Różańca </a:t>
            </a:r>
            <a:endParaRPr lang="pl-PL" sz="20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833536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789140" y="269902"/>
            <a:ext cx="10809961" cy="6300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2421" y="4788935"/>
            <a:ext cx="9583743" cy="839133"/>
          </a:xfrm>
          <a:prstGeom prst="rect">
            <a:avLst/>
          </a:prstGeom>
        </p:spPr>
      </p:pic>
      <p:sp>
        <p:nvSpPr>
          <p:cNvPr id="4" name="pole tekstowe 3"/>
          <p:cNvSpPr txBox="1"/>
          <p:nvPr/>
        </p:nvSpPr>
        <p:spPr>
          <a:xfrm>
            <a:off x="1232421" y="4939199"/>
            <a:ext cx="30627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Apostolstwo </a:t>
            </a:r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Dobrej </a:t>
            </a:r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Śmierci</a:t>
            </a: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4947" y="1337852"/>
            <a:ext cx="2880000" cy="2880000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169" y="1337852"/>
            <a:ext cx="3052457" cy="2880000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71848" y="1361486"/>
            <a:ext cx="2880000" cy="2880000"/>
          </a:xfrm>
          <a:prstGeom prst="rect">
            <a:avLst/>
          </a:prstGeom>
        </p:spPr>
      </p:pic>
      <p:sp>
        <p:nvSpPr>
          <p:cNvPr id="15" name="pole tekstowe 14"/>
          <p:cNvSpPr txBox="1"/>
          <p:nvPr/>
        </p:nvSpPr>
        <p:spPr>
          <a:xfrm>
            <a:off x="4797638" y="4934655"/>
            <a:ext cx="2636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Grono </a:t>
            </a:r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Dzieci </a:t>
            </a:r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Maryi</a:t>
            </a:r>
            <a:endParaRPr lang="pl-PL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7884901" y="4951016"/>
            <a:ext cx="30168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Odnowa </a:t>
            </a:r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 Duchu </a:t>
            </a:r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Świętym</a:t>
            </a:r>
          </a:p>
        </p:txBody>
      </p:sp>
    </p:spTree>
    <p:extLst>
      <p:ext uri="{BB962C8B-B14F-4D97-AF65-F5344CB8AC3E}">
        <p14:creationId xmlns:p14="http://schemas.microsoft.com/office/powerpoint/2010/main" val="20187530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688932" y="250519"/>
            <a:ext cx="10803441" cy="6300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035" y="4637897"/>
            <a:ext cx="10158069" cy="944327"/>
          </a:xfrm>
          <a:prstGeom prst="rect">
            <a:avLst/>
          </a:prstGeom>
        </p:spPr>
      </p:pic>
      <p:sp>
        <p:nvSpPr>
          <p:cNvPr id="4" name="pole tekstowe 3"/>
          <p:cNvSpPr txBox="1"/>
          <p:nvPr/>
        </p:nvSpPr>
        <p:spPr>
          <a:xfrm>
            <a:off x="1566663" y="4417792"/>
            <a:ext cx="22684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 smtClean="0"/>
          </a:p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Ruch </a:t>
            </a:r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Światło-Życie </a:t>
            </a:r>
            <a:endParaRPr lang="pl-PL" sz="20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l-PL" dirty="0"/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5177" y="1327466"/>
            <a:ext cx="2800881" cy="2880000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1791" y="1327466"/>
            <a:ext cx="3052457" cy="2880000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19981" y="1778864"/>
            <a:ext cx="2880000" cy="1785969"/>
          </a:xfrm>
          <a:prstGeom prst="rect">
            <a:avLst/>
          </a:prstGeom>
        </p:spPr>
      </p:pic>
      <p:sp>
        <p:nvSpPr>
          <p:cNvPr id="15" name="pole tekstowe 14"/>
          <p:cNvSpPr txBox="1"/>
          <p:nvPr/>
        </p:nvSpPr>
        <p:spPr>
          <a:xfrm>
            <a:off x="5057046" y="4417792"/>
            <a:ext cx="21324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 smtClean="0"/>
          </a:p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Domowy </a:t>
            </a:r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Kościół</a:t>
            </a:r>
            <a:r>
              <a:rPr lang="pl-PL" dirty="0"/>
              <a:t>	</a:t>
            </a:r>
            <a:endParaRPr lang="pl-PL" dirty="0" smtClean="0"/>
          </a:p>
          <a:p>
            <a:endParaRPr lang="pl-PL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7928631" y="4412877"/>
            <a:ext cx="356374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 smtClean="0"/>
          </a:p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Parafialny Zespół </a:t>
            </a:r>
          </a:p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Charytatywny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5314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270456" y="4005330"/>
            <a:ext cx="2896542" cy="99167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7644" y="250521"/>
            <a:ext cx="8450893" cy="6338170"/>
          </a:xfrm>
          <a:prstGeom prst="rect">
            <a:avLst/>
          </a:prstGeom>
        </p:spPr>
      </p:pic>
      <p:sp>
        <p:nvSpPr>
          <p:cNvPr id="3" name="Podtytuł 2"/>
          <p:cNvSpPr txBox="1">
            <a:spLocks/>
          </p:cNvSpPr>
          <p:nvPr/>
        </p:nvSpPr>
        <p:spPr>
          <a:xfrm>
            <a:off x="749682" y="4108538"/>
            <a:ext cx="2306669" cy="108976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pl-PL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Świecki Zakon </a:t>
            </a:r>
          </a:p>
          <a:p>
            <a:pPr marL="0" indent="0">
              <a:spcBef>
                <a:spcPts val="0"/>
              </a:spcBef>
              <a:buNone/>
            </a:pPr>
            <a:r>
              <a:rPr lang="pl-PL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Karmelitów Bosych</a:t>
            </a:r>
          </a:p>
          <a:p>
            <a:pPr marL="0" indent="0">
              <a:buNone/>
            </a:pPr>
            <a:endParaRPr lang="pl-PL" sz="1800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7920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443" y="4281812"/>
            <a:ext cx="2901948" cy="993734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431" y="275572"/>
            <a:ext cx="8400002" cy="6300000"/>
          </a:xfrm>
          <a:prstGeom prst="rect">
            <a:avLst/>
          </a:prstGeom>
        </p:spPr>
      </p:pic>
      <p:sp>
        <p:nvSpPr>
          <p:cNvPr id="3" name="Podtytuł 2"/>
          <p:cNvSpPr txBox="1">
            <a:spLocks/>
          </p:cNvSpPr>
          <p:nvPr/>
        </p:nvSpPr>
        <p:spPr>
          <a:xfrm>
            <a:off x="1524258" y="4121063"/>
            <a:ext cx="1532093" cy="1315233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endParaRPr lang="pl-PL" sz="1800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pl-PL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Grono</a:t>
            </a:r>
          </a:p>
          <a:p>
            <a:pPr marL="0" indent="0">
              <a:spcBef>
                <a:spcPts val="0"/>
              </a:spcBef>
              <a:buNone/>
            </a:pPr>
            <a:r>
              <a:rPr lang="pl-PL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Młodych </a:t>
            </a:r>
          </a:p>
          <a:p>
            <a:pPr marL="0" indent="0">
              <a:buNone/>
            </a:pPr>
            <a:endParaRPr lang="pl-PL" sz="1800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1800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8012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456" y="4768239"/>
            <a:ext cx="2631492" cy="993734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9" r="8792"/>
          <a:stretch/>
        </p:blipFill>
        <p:spPr>
          <a:xfrm>
            <a:off x="3043823" y="263046"/>
            <a:ext cx="8492648" cy="6300000"/>
          </a:xfrm>
          <a:prstGeom prst="rect">
            <a:avLst/>
          </a:prstGeom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1237374" y="4521896"/>
            <a:ext cx="1806449" cy="1240077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endParaRPr lang="pl-PL" sz="1800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pl-PL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Grupa</a:t>
            </a:r>
          </a:p>
          <a:p>
            <a:pPr marL="0" indent="0">
              <a:spcBef>
                <a:spcPts val="0"/>
              </a:spcBef>
              <a:buNone/>
            </a:pPr>
            <a:r>
              <a:rPr lang="pl-PL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Ministrantów </a:t>
            </a:r>
          </a:p>
          <a:p>
            <a:pPr marL="0" indent="0">
              <a:buNone/>
            </a:pPr>
            <a:endParaRPr lang="pl-PL" sz="1800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1800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4185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062" y="4781268"/>
            <a:ext cx="2567097" cy="993734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5" t="7754" r="2387" b="94"/>
          <a:stretch/>
        </p:blipFill>
        <p:spPr>
          <a:xfrm>
            <a:off x="2931090" y="237994"/>
            <a:ext cx="8793271" cy="6300000"/>
          </a:xfrm>
          <a:prstGeom prst="rect">
            <a:avLst/>
          </a:prstGeom>
        </p:spPr>
      </p:pic>
      <p:sp>
        <p:nvSpPr>
          <p:cNvPr id="6" name="Podtytuł 2"/>
          <p:cNvSpPr txBox="1">
            <a:spLocks/>
          </p:cNvSpPr>
          <p:nvPr/>
        </p:nvSpPr>
        <p:spPr>
          <a:xfrm>
            <a:off x="1119127" y="4542474"/>
            <a:ext cx="1654032" cy="147132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endParaRPr lang="pl-PL" sz="1800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pl-PL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Ruch </a:t>
            </a:r>
            <a:r>
              <a:rPr lang="pl-PL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Ś</a:t>
            </a:r>
            <a:r>
              <a:rPr lang="pl-PL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wiatło</a:t>
            </a:r>
          </a:p>
          <a:p>
            <a:pPr marL="0" indent="0">
              <a:spcBef>
                <a:spcPts val="0"/>
              </a:spcBef>
              <a:buNone/>
            </a:pPr>
            <a:r>
              <a:rPr lang="pl-PL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Życie</a:t>
            </a:r>
          </a:p>
          <a:p>
            <a:pPr marL="0" indent="0">
              <a:buNone/>
            </a:pPr>
            <a:endParaRPr lang="pl-PL" sz="1800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1800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1452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187" y="4992753"/>
            <a:ext cx="2566638" cy="1124712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137" y="288099"/>
            <a:ext cx="8571979" cy="6300000"/>
          </a:xfrm>
          <a:prstGeom prst="rect">
            <a:avLst/>
          </a:prstGeom>
        </p:spPr>
      </p:pic>
      <p:sp>
        <p:nvSpPr>
          <p:cNvPr id="3" name="Podtytuł 2"/>
          <p:cNvSpPr txBox="1">
            <a:spLocks/>
          </p:cNvSpPr>
          <p:nvPr/>
        </p:nvSpPr>
        <p:spPr>
          <a:xfrm>
            <a:off x="938463" y="5119913"/>
            <a:ext cx="2105362" cy="870391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pl-PL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Odnowa w Duchu Świętym</a:t>
            </a:r>
          </a:p>
          <a:p>
            <a:pPr marL="0" indent="0">
              <a:buNone/>
            </a:pPr>
            <a:endParaRPr lang="pl-PL" sz="1800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1800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1800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5908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382" y="5975615"/>
            <a:ext cx="2566638" cy="496867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3"/>
          <a:srcRect l="-929" t="11667" r="929" b="4262"/>
          <a:stretch/>
        </p:blipFill>
        <p:spPr>
          <a:xfrm>
            <a:off x="814191" y="0"/>
            <a:ext cx="10463043" cy="5885462"/>
          </a:xfrm>
          <a:prstGeom prst="rect">
            <a:avLst/>
          </a:prstGeom>
        </p:spPr>
      </p:pic>
      <p:sp>
        <p:nvSpPr>
          <p:cNvPr id="4" name="pole tekstowe 3"/>
          <p:cNvSpPr txBox="1"/>
          <p:nvPr/>
        </p:nvSpPr>
        <p:spPr>
          <a:xfrm>
            <a:off x="814191" y="5975615"/>
            <a:ext cx="30438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Rada parafialna 2022 r.</a:t>
            </a:r>
            <a:endParaRPr lang="pl-PL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651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453" y="6047879"/>
            <a:ext cx="6066654" cy="499915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>
          <a:xfrm>
            <a:off x="939453" y="0"/>
            <a:ext cx="10591513" cy="5957726"/>
          </a:xfrm>
          <a:prstGeom prst="rect">
            <a:avLst/>
          </a:prstGeom>
        </p:spPr>
      </p:pic>
      <p:sp>
        <p:nvSpPr>
          <p:cNvPr id="11" name="pole tekstowe 10"/>
          <p:cNvSpPr txBox="1"/>
          <p:nvPr/>
        </p:nvSpPr>
        <p:spPr>
          <a:xfrm>
            <a:off x="939453" y="6047879"/>
            <a:ext cx="65135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Rada parafialna z bp. Grzegorzem Olszowskim 2024 r.</a:t>
            </a:r>
            <a:endParaRPr lang="pl-PL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2106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597" y="1287886"/>
            <a:ext cx="10803048" cy="2640169"/>
          </a:xfrm>
          <a:prstGeom prst="rect">
            <a:avLst/>
          </a:prstGeom>
        </p:spPr>
      </p:pic>
      <p:sp>
        <p:nvSpPr>
          <p:cNvPr id="6" name="Podtytuł 2"/>
          <p:cNvSpPr txBox="1">
            <a:spLocks/>
          </p:cNvSpPr>
          <p:nvPr/>
        </p:nvSpPr>
        <p:spPr>
          <a:xfrm>
            <a:off x="1105994" y="1672288"/>
            <a:ext cx="9750895" cy="154743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 algn="just">
              <a:spcBef>
                <a:spcPts val="0"/>
              </a:spcBef>
              <a:buClr>
                <a:srgbClr val="F5A408"/>
              </a:buClr>
              <a:buNone/>
            </a:pP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S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towarzyszenia religijne, grupy zawodowe i różne organizacje społeczne mają w parafii swoje sztandary. Ich honorowe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oczty sztandarowe uświetniają uroczystości kościelne i patriotyczne. </a:t>
            </a:r>
          </a:p>
          <a:p>
            <a:pPr marL="0" indent="0">
              <a:spcBef>
                <a:spcPts val="0"/>
              </a:spcBef>
              <a:buClr>
                <a:srgbClr val="F5A408"/>
              </a:buClr>
              <a:buNone/>
            </a:pPr>
            <a:endParaRPr lang="pl-PL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Clr>
                <a:srgbClr val="F5A408"/>
              </a:buClr>
              <a:buNone/>
            </a:pPr>
            <a:endParaRPr lang="pl-PL" sz="3038" dirty="0">
              <a:solidFill>
                <a:srgbClr val="FA731A">
                  <a:lumMod val="40000"/>
                  <a:lumOff val="60000"/>
                </a:srgbClr>
              </a:solidFill>
              <a:latin typeface="Comic Sans MS" panose="030F0702030302020204" pitchFamily="66" charset="0"/>
            </a:endParaRPr>
          </a:p>
          <a:p>
            <a:pPr marL="0" indent="0">
              <a:buClr>
                <a:srgbClr val="F5A408"/>
              </a:buClr>
              <a:buNone/>
            </a:pPr>
            <a:r>
              <a:rPr lang="pl-PL" sz="3038" dirty="0">
                <a:solidFill>
                  <a:srgbClr val="FA731A">
                    <a:lumMod val="40000"/>
                    <a:lumOff val="60000"/>
                  </a:srgbClr>
                </a:solidFill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70039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1987" y="4598103"/>
            <a:ext cx="2152716" cy="993734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6238" y="3098887"/>
            <a:ext cx="2152716" cy="993734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460614" y="1344186"/>
            <a:ext cx="6300000" cy="4200000"/>
          </a:xfrm>
          <a:prstGeom prst="rect">
            <a:avLst/>
          </a:prstGeom>
        </p:spPr>
      </p:pic>
      <p:sp>
        <p:nvSpPr>
          <p:cNvPr id="3" name="Podtytuł 2"/>
          <p:cNvSpPr txBox="1">
            <a:spLocks/>
          </p:cNvSpPr>
          <p:nvPr/>
        </p:nvSpPr>
        <p:spPr>
          <a:xfrm>
            <a:off x="2698523" y="3228443"/>
            <a:ext cx="2011772" cy="1972955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endParaRPr lang="pl-PL" sz="1800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1800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1800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1800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1800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1800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5502087" y="4741027"/>
            <a:ext cx="20265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Czcicielki </a:t>
            </a:r>
          </a:p>
          <a:p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ś</a:t>
            </a:r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w. Marii </a:t>
            </a:r>
            <a:r>
              <a:rPr lang="pl-PL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Goretti</a:t>
            </a:r>
            <a:endParaRPr lang="pl-PL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4"/>
          <a:srcRect l="43970" t="23873" r="35020" b="23438"/>
          <a:stretch/>
        </p:blipFill>
        <p:spPr>
          <a:xfrm>
            <a:off x="255376" y="294186"/>
            <a:ext cx="4465868" cy="6300000"/>
          </a:xfrm>
          <a:prstGeom prst="rect">
            <a:avLst/>
          </a:prstGeom>
        </p:spPr>
      </p:pic>
      <p:sp>
        <p:nvSpPr>
          <p:cNvPr id="6" name="Prostokąt 5"/>
          <p:cNvSpPr/>
          <p:nvPr/>
        </p:nvSpPr>
        <p:spPr>
          <a:xfrm>
            <a:off x="4772760" y="3230035"/>
            <a:ext cx="2199673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Wspólnota</a:t>
            </a:r>
          </a:p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Dzieci Maryi</a:t>
            </a:r>
            <a:endParaRPr lang="pl-PL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l-PL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67453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5271" y="4524630"/>
            <a:ext cx="2152075" cy="993734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4791" y="3446706"/>
            <a:ext cx="2152075" cy="993734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639627" y="1287557"/>
            <a:ext cx="6300000" cy="4200000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879" y="237556"/>
            <a:ext cx="4200001" cy="6300000"/>
          </a:xfrm>
          <a:prstGeom prst="rect">
            <a:avLst/>
          </a:prstGeom>
        </p:spPr>
      </p:pic>
      <p:sp>
        <p:nvSpPr>
          <p:cNvPr id="6" name="Prostokąt 5"/>
          <p:cNvSpPr/>
          <p:nvPr/>
        </p:nvSpPr>
        <p:spPr>
          <a:xfrm>
            <a:off x="4624792" y="3505439"/>
            <a:ext cx="19820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Apostolstwo</a:t>
            </a:r>
          </a:p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Dobrej Śmierci</a:t>
            </a:r>
            <a:endParaRPr lang="pl-PL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849543" y="4667554"/>
            <a:ext cx="16964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III Zakon</a:t>
            </a:r>
          </a:p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Karmelitański</a:t>
            </a:r>
            <a:endParaRPr lang="pl-PL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134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2823" y="3401152"/>
            <a:ext cx="2152075" cy="993734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0186" y="5114041"/>
            <a:ext cx="2324506" cy="993734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580602" y="1338936"/>
            <a:ext cx="6300000" cy="4200000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763" y="288935"/>
            <a:ext cx="4200001" cy="6300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4599034" y="3505439"/>
            <a:ext cx="22267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Poczet sztandarowy kolejarzy</a:t>
            </a:r>
          </a:p>
        </p:txBody>
      </p:sp>
      <p:sp>
        <p:nvSpPr>
          <p:cNvPr id="7" name="Prostokąt 6"/>
          <p:cNvSpPr/>
          <p:nvPr/>
        </p:nvSpPr>
        <p:spPr>
          <a:xfrm>
            <a:off x="5287921" y="5256965"/>
            <a:ext cx="22267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Poczet sztandarowy górników</a:t>
            </a:r>
          </a:p>
        </p:txBody>
      </p:sp>
    </p:spTree>
    <p:extLst>
      <p:ext uri="{BB962C8B-B14F-4D97-AF65-F5344CB8AC3E}">
        <p14:creationId xmlns:p14="http://schemas.microsoft.com/office/powerpoint/2010/main" val="350932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3996" y="3679266"/>
            <a:ext cx="2152075" cy="993734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7011" y="4907979"/>
            <a:ext cx="2152075" cy="993734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593481" y="1383559"/>
            <a:ext cx="6300000" cy="4200000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421" y="333558"/>
            <a:ext cx="4200001" cy="6300000"/>
          </a:xfrm>
          <a:prstGeom prst="rect">
            <a:avLst/>
          </a:prstGeom>
        </p:spPr>
      </p:pic>
      <p:sp>
        <p:nvSpPr>
          <p:cNvPr id="6" name="Prostokąt 5"/>
          <p:cNvSpPr/>
          <p:nvPr/>
        </p:nvSpPr>
        <p:spPr>
          <a:xfrm>
            <a:off x="4630817" y="3756540"/>
            <a:ext cx="22267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Poczet sztandarowy rolników</a:t>
            </a:r>
          </a:p>
        </p:txBody>
      </p:sp>
      <p:sp>
        <p:nvSpPr>
          <p:cNvPr id="7" name="Prostokąt 6"/>
          <p:cNvSpPr/>
          <p:nvPr/>
        </p:nvSpPr>
        <p:spPr>
          <a:xfrm>
            <a:off x="5352316" y="4986508"/>
            <a:ext cx="22267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Poczet sztandarowy </a:t>
            </a:r>
          </a:p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Chóru Harmonia</a:t>
            </a:r>
          </a:p>
        </p:txBody>
      </p:sp>
    </p:spTree>
    <p:extLst>
      <p:ext uri="{BB962C8B-B14F-4D97-AF65-F5344CB8AC3E}">
        <p14:creationId xmlns:p14="http://schemas.microsoft.com/office/powerpoint/2010/main" val="42391568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127" y="5112913"/>
            <a:ext cx="2492838" cy="1017431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0" r="25000"/>
          <a:stretch/>
        </p:blipFill>
        <p:spPr>
          <a:xfrm rot="16200000">
            <a:off x="4482997" y="-733694"/>
            <a:ext cx="6300000" cy="8400000"/>
          </a:xfrm>
          <a:prstGeom prst="rect">
            <a:avLst/>
          </a:prstGeom>
        </p:spPr>
      </p:pic>
      <p:sp>
        <p:nvSpPr>
          <p:cNvPr id="4" name="Prostokąt 3"/>
          <p:cNvSpPr/>
          <p:nvPr/>
        </p:nvSpPr>
        <p:spPr>
          <a:xfrm>
            <a:off x="1103194" y="5224498"/>
            <a:ext cx="22267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Poczet sztandarowy         </a:t>
            </a:r>
          </a:p>
          <a:p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wędkarzy</a:t>
            </a:r>
          </a:p>
        </p:txBody>
      </p:sp>
    </p:spTree>
    <p:extLst>
      <p:ext uri="{BB962C8B-B14F-4D97-AF65-F5344CB8AC3E}">
        <p14:creationId xmlns:p14="http://schemas.microsoft.com/office/powerpoint/2010/main" val="535309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431" y="4245703"/>
            <a:ext cx="2958446" cy="1018120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9" t="818" r="3799" b="-818"/>
          <a:stretch/>
        </p:blipFill>
        <p:spPr>
          <a:xfrm>
            <a:off x="3288909" y="302498"/>
            <a:ext cx="8400000" cy="6300000"/>
          </a:xfrm>
          <a:prstGeom prst="rect">
            <a:avLst/>
          </a:prstGeom>
        </p:spPr>
      </p:pic>
      <p:sp>
        <p:nvSpPr>
          <p:cNvPr id="4" name="Prostokąt 3"/>
          <p:cNvSpPr/>
          <p:nvPr/>
        </p:nvSpPr>
        <p:spPr>
          <a:xfrm>
            <a:off x="227431" y="4322977"/>
            <a:ext cx="29584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Poczet sztandarowy OSP      </a:t>
            </a:r>
          </a:p>
          <a:p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Bieruń Nowy</a:t>
            </a:r>
          </a:p>
        </p:txBody>
      </p:sp>
    </p:spTree>
    <p:extLst>
      <p:ext uri="{BB962C8B-B14F-4D97-AF65-F5344CB8AC3E}">
        <p14:creationId xmlns:p14="http://schemas.microsoft.com/office/powerpoint/2010/main" val="7408816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168" y="4825252"/>
            <a:ext cx="2962913" cy="1018120"/>
          </a:xfrm>
          <a:prstGeom prst="rect">
            <a:avLst/>
          </a:prstGeom>
        </p:spPr>
      </p:pic>
      <p:pic>
        <p:nvPicPr>
          <p:cNvPr id="4" name="Obraz 3" descr="C:\!ROBOCZY\KOŚCIÓŁ\!WYDAWNICTWA\100 lecie parafii\1 AKTUALNE\R07 Stowarzyszeni i ruchy religijne ZZ\CCI_0048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49" t="2492" r="391" b="1371"/>
          <a:stretch/>
        </p:blipFill>
        <p:spPr bwMode="auto">
          <a:xfrm>
            <a:off x="3271234" y="289574"/>
            <a:ext cx="8663196" cy="631728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Prostokąt 4"/>
          <p:cNvSpPr/>
          <p:nvPr/>
        </p:nvSpPr>
        <p:spPr>
          <a:xfrm>
            <a:off x="330463" y="4902526"/>
            <a:ext cx="29584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Poczet sztandarowy OSP      </a:t>
            </a:r>
          </a:p>
          <a:p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r>
              <a:rPr lang="pl-PL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Czarnuchowice</a:t>
            </a:r>
            <a:endParaRPr lang="pl-PL" sz="20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5877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425" y="238458"/>
            <a:ext cx="10809145" cy="6303810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8526" y="1326524"/>
            <a:ext cx="9338060" cy="2810172"/>
          </a:xfrm>
          <a:prstGeom prst="rect">
            <a:avLst/>
          </a:prstGeom>
        </p:spPr>
      </p:pic>
      <p:sp>
        <p:nvSpPr>
          <p:cNvPr id="3" name="Podtytuł 2"/>
          <p:cNvSpPr txBox="1">
            <a:spLocks/>
          </p:cNvSpPr>
          <p:nvPr/>
        </p:nvSpPr>
        <p:spPr>
          <a:xfrm>
            <a:off x="1894656" y="1897530"/>
            <a:ext cx="8402681" cy="2239166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P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arafianie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zaangażowani są w przygotowanie </a:t>
            </a:r>
            <a:b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organizację uroczystości i obrzędów religijnych, ale też w różne prace w kościele i cmentarzu parafialnym.</a:t>
            </a:r>
          </a:p>
          <a:p>
            <a:pPr marL="0" indent="0">
              <a:buNone/>
            </a:pPr>
            <a:r>
              <a:rPr lang="pl-PL" sz="28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</a:t>
            </a:r>
            <a:endParaRPr lang="pl-PL" sz="2800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3038" dirty="0"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pl-PL" sz="3038" dirty="0"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10694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3341" y="4693807"/>
            <a:ext cx="2734018" cy="101812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278" r="16505"/>
          <a:stretch/>
        </p:blipFill>
        <p:spPr>
          <a:xfrm>
            <a:off x="3508374" y="270805"/>
            <a:ext cx="8400000" cy="6300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1392221" y="4810287"/>
            <a:ext cx="25100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Inscenizacja Bożej Męki w kościele </a:t>
            </a:r>
            <a:r>
              <a:rPr lang="pl-PL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endParaRPr lang="pl-PL" sz="20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481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9751" y="4861232"/>
            <a:ext cx="2731245" cy="1018120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3"/>
          <a:srcRect l="1502" t="1884" r="-1502" b="9228"/>
          <a:stretch/>
        </p:blipFill>
        <p:spPr>
          <a:xfrm>
            <a:off x="5221302" y="279001"/>
            <a:ext cx="4725000" cy="6300000"/>
          </a:xfrm>
          <a:prstGeom prst="rect">
            <a:avLst/>
          </a:prstGeom>
        </p:spPr>
      </p:pic>
      <p:sp>
        <p:nvSpPr>
          <p:cNvPr id="4" name="Prostokąt 3"/>
          <p:cNvSpPr/>
          <p:nvPr/>
        </p:nvSpPr>
        <p:spPr>
          <a:xfrm>
            <a:off x="2530920" y="4964833"/>
            <a:ext cx="25100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Inscenizacja Bożej Męki w kościele </a:t>
            </a:r>
            <a:r>
              <a:rPr lang="pl-PL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endParaRPr lang="pl-PL" sz="20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151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994" y="5085556"/>
            <a:ext cx="2731245" cy="1018120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3"/>
          <a:srcRect r="51466"/>
          <a:stretch/>
        </p:blipFill>
        <p:spPr>
          <a:xfrm>
            <a:off x="3610908" y="335123"/>
            <a:ext cx="8319444" cy="6300000"/>
          </a:xfrm>
          <a:prstGeom prst="rect">
            <a:avLst/>
          </a:prstGeom>
        </p:spPr>
      </p:pic>
      <p:sp>
        <p:nvSpPr>
          <p:cNvPr id="7" name="Prostokąt 6"/>
          <p:cNvSpPr/>
          <p:nvPr/>
        </p:nvSpPr>
        <p:spPr>
          <a:xfrm>
            <a:off x="1775356" y="5323296"/>
            <a:ext cx="169388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Boży Grób</a:t>
            </a:r>
          </a:p>
        </p:txBody>
      </p:sp>
    </p:spTree>
    <p:extLst>
      <p:ext uri="{BB962C8B-B14F-4D97-AF65-F5344CB8AC3E}">
        <p14:creationId xmlns:p14="http://schemas.microsoft.com/office/powerpoint/2010/main" val="539650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743" y="4851771"/>
            <a:ext cx="2731245" cy="1018120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3"/>
          <a:srcRect l="50848"/>
          <a:stretch/>
        </p:blipFill>
        <p:spPr>
          <a:xfrm>
            <a:off x="3400020" y="290738"/>
            <a:ext cx="8425280" cy="6300000"/>
          </a:xfrm>
          <a:prstGeom prst="rect">
            <a:avLst/>
          </a:prstGeom>
        </p:spPr>
      </p:pic>
      <p:sp>
        <p:nvSpPr>
          <p:cNvPr id="4" name="Prostokąt 3"/>
          <p:cNvSpPr/>
          <p:nvPr/>
        </p:nvSpPr>
        <p:spPr>
          <a:xfrm>
            <a:off x="553791" y="5065718"/>
            <a:ext cx="274319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Świecenie pokarmów</a:t>
            </a:r>
          </a:p>
        </p:txBody>
      </p:sp>
    </p:spTree>
    <p:extLst>
      <p:ext uri="{BB962C8B-B14F-4D97-AF65-F5344CB8AC3E}">
        <p14:creationId xmlns:p14="http://schemas.microsoft.com/office/powerpoint/2010/main" val="4937854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896" y="4827978"/>
            <a:ext cx="2731245" cy="101812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9008" y="287724"/>
            <a:ext cx="8411444" cy="6300000"/>
          </a:xfrm>
          <a:prstGeom prst="rect">
            <a:avLst/>
          </a:prstGeom>
        </p:spPr>
      </p:pic>
      <p:sp>
        <p:nvSpPr>
          <p:cNvPr id="6" name="Prostokąt 5"/>
          <p:cNvSpPr/>
          <p:nvPr/>
        </p:nvSpPr>
        <p:spPr>
          <a:xfrm>
            <a:off x="725811" y="5065718"/>
            <a:ext cx="274319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Procesja Bożego Ciała</a:t>
            </a:r>
          </a:p>
        </p:txBody>
      </p:sp>
    </p:spTree>
    <p:extLst>
      <p:ext uri="{BB962C8B-B14F-4D97-AF65-F5344CB8AC3E}">
        <p14:creationId xmlns:p14="http://schemas.microsoft.com/office/powerpoint/2010/main" val="233724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2789833" y="4342550"/>
            <a:ext cx="15916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  <a:ea typeface="Aptos"/>
                <a:cs typeface="Times New Roman" panose="02020603050405020304" pitchFamily="18" charset="0"/>
              </a:rPr>
              <a:t>ŚWIĘCENIE </a:t>
            </a:r>
          </a:p>
          <a:p>
            <a:r>
              <a:rPr lang="pl-PL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  <a:ea typeface="Aptos"/>
                <a:cs typeface="Times New Roman" panose="02020603050405020304" pitchFamily="18" charset="0"/>
              </a:rPr>
              <a:t>POJAZDÓW</a:t>
            </a:r>
          </a:p>
          <a:p>
            <a:r>
              <a:rPr lang="pl-PL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  <a:ea typeface="Aptos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/>
          <a:srcRect l="10859" t="818" r="227" b="-818"/>
          <a:stretch/>
        </p:blipFill>
        <p:spPr>
          <a:xfrm>
            <a:off x="3460971" y="321972"/>
            <a:ext cx="8400000" cy="6300000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896" y="4827978"/>
            <a:ext cx="2731245" cy="1018120"/>
          </a:xfrm>
          <a:prstGeom prst="rect">
            <a:avLst/>
          </a:prstGeom>
        </p:spPr>
      </p:pic>
      <p:sp>
        <p:nvSpPr>
          <p:cNvPr id="6" name="Prostokąt 5"/>
          <p:cNvSpPr/>
          <p:nvPr/>
        </p:nvSpPr>
        <p:spPr>
          <a:xfrm>
            <a:off x="725811" y="5065718"/>
            <a:ext cx="274319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Procesja Bożego Ciała</a:t>
            </a:r>
          </a:p>
        </p:txBody>
      </p:sp>
    </p:spTree>
    <p:extLst>
      <p:ext uri="{BB962C8B-B14F-4D97-AF65-F5344CB8AC3E}">
        <p14:creationId xmlns:p14="http://schemas.microsoft.com/office/powerpoint/2010/main" val="2573582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897" y="4782578"/>
            <a:ext cx="2731245" cy="1018120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>
            <a:off x="3451537" y="296214"/>
            <a:ext cx="8400000" cy="6300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1043187" y="5065825"/>
            <a:ext cx="22795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Kiermasz parafialny</a:t>
            </a:r>
          </a:p>
        </p:txBody>
      </p:sp>
    </p:spTree>
    <p:extLst>
      <p:ext uri="{BB962C8B-B14F-4D97-AF65-F5344CB8AC3E}">
        <p14:creationId xmlns:p14="http://schemas.microsoft.com/office/powerpoint/2010/main" val="14447366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2789833" y="4342550"/>
            <a:ext cx="15916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  <a:ea typeface="Aptos"/>
                <a:cs typeface="Times New Roman" panose="02020603050405020304" pitchFamily="18" charset="0"/>
              </a:rPr>
              <a:t>ŚWIĘCENIE </a:t>
            </a:r>
          </a:p>
          <a:p>
            <a:r>
              <a:rPr lang="pl-PL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  <a:ea typeface="Aptos"/>
                <a:cs typeface="Times New Roman" panose="02020603050405020304" pitchFamily="18" charset="0"/>
              </a:rPr>
              <a:t>POJAZDÓW</a:t>
            </a:r>
          </a:p>
          <a:p>
            <a:r>
              <a:rPr lang="pl-PL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  <a:ea typeface="Aptos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/>
          <a:srcRect l="11344" t="24" r="173" b="432"/>
          <a:stretch/>
        </p:blipFill>
        <p:spPr>
          <a:xfrm>
            <a:off x="3585668" y="310480"/>
            <a:ext cx="8306872" cy="6230154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853" y="4613347"/>
            <a:ext cx="2731245" cy="1018120"/>
          </a:xfrm>
          <a:prstGeom prst="rect">
            <a:avLst/>
          </a:prstGeom>
        </p:spPr>
      </p:pic>
      <p:sp>
        <p:nvSpPr>
          <p:cNvPr id="6" name="Prostokąt 5"/>
          <p:cNvSpPr/>
          <p:nvPr/>
        </p:nvSpPr>
        <p:spPr>
          <a:xfrm>
            <a:off x="1066968" y="4823442"/>
            <a:ext cx="22795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Kiermasz parafialny</a:t>
            </a:r>
          </a:p>
        </p:txBody>
      </p:sp>
    </p:spTree>
    <p:extLst>
      <p:ext uri="{BB962C8B-B14F-4D97-AF65-F5344CB8AC3E}">
        <p14:creationId xmlns:p14="http://schemas.microsoft.com/office/powerpoint/2010/main" val="20649597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760" y="4885503"/>
            <a:ext cx="2884049" cy="1018120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7841" y="291925"/>
            <a:ext cx="8422641" cy="6300000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565852" y="5155871"/>
            <a:ext cx="276895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 odpuście parafialnym</a:t>
            </a:r>
          </a:p>
        </p:txBody>
      </p:sp>
    </p:spTree>
    <p:extLst>
      <p:ext uri="{BB962C8B-B14F-4D97-AF65-F5344CB8AC3E}">
        <p14:creationId xmlns:p14="http://schemas.microsoft.com/office/powerpoint/2010/main" val="2996322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02709" y="249155"/>
            <a:ext cx="8400000" cy="630000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674" y="4987873"/>
            <a:ext cx="2731245" cy="1103833"/>
          </a:xfrm>
          <a:prstGeom prst="rect">
            <a:avLst/>
          </a:prstGeom>
        </p:spPr>
      </p:pic>
      <p:sp>
        <p:nvSpPr>
          <p:cNvPr id="4" name="Prostokąt 3"/>
          <p:cNvSpPr/>
          <p:nvPr/>
        </p:nvSpPr>
        <p:spPr>
          <a:xfrm>
            <a:off x="131473" y="5142991"/>
            <a:ext cx="31424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Święcenie pojazdów     </a:t>
            </a:r>
          </a:p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na  św. Krzysztofa</a:t>
            </a:r>
          </a:p>
        </p:txBody>
      </p:sp>
    </p:spTree>
    <p:extLst>
      <p:ext uri="{BB962C8B-B14F-4D97-AF65-F5344CB8AC3E}">
        <p14:creationId xmlns:p14="http://schemas.microsoft.com/office/powerpoint/2010/main" val="534566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" t="7158" r="-334" b="17841"/>
          <a:stretch/>
        </p:blipFill>
        <p:spPr>
          <a:xfrm>
            <a:off x="3539715" y="295260"/>
            <a:ext cx="8400000" cy="630000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532" y="5098435"/>
            <a:ext cx="2731245" cy="812968"/>
          </a:xfrm>
          <a:prstGeom prst="rect">
            <a:avLst/>
          </a:prstGeom>
        </p:spPr>
      </p:pic>
      <p:sp>
        <p:nvSpPr>
          <p:cNvPr id="7" name="Prostokąt 6"/>
          <p:cNvSpPr/>
          <p:nvPr/>
        </p:nvSpPr>
        <p:spPr>
          <a:xfrm>
            <a:off x="657532" y="5207385"/>
            <a:ext cx="275339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Msza Św. Dożynkowa</a:t>
            </a:r>
          </a:p>
        </p:txBody>
      </p:sp>
    </p:spTree>
    <p:extLst>
      <p:ext uri="{BB962C8B-B14F-4D97-AF65-F5344CB8AC3E}">
        <p14:creationId xmlns:p14="http://schemas.microsoft.com/office/powerpoint/2010/main" val="1031368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6" r="5556"/>
          <a:stretch/>
        </p:blipFill>
        <p:spPr>
          <a:xfrm>
            <a:off x="3475326" y="276695"/>
            <a:ext cx="8400000" cy="630000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532" y="5098435"/>
            <a:ext cx="2731245" cy="812968"/>
          </a:xfrm>
          <a:prstGeom prst="rect">
            <a:avLst/>
          </a:prstGeom>
        </p:spPr>
      </p:pic>
      <p:sp>
        <p:nvSpPr>
          <p:cNvPr id="4" name="Prostokąt 3"/>
          <p:cNvSpPr/>
          <p:nvPr/>
        </p:nvSpPr>
        <p:spPr>
          <a:xfrm>
            <a:off x="657532" y="5207385"/>
            <a:ext cx="275339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Msza </a:t>
            </a:r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Ś</a:t>
            </a:r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w. Dożynkowa</a:t>
            </a:r>
          </a:p>
        </p:txBody>
      </p:sp>
    </p:spTree>
    <p:extLst>
      <p:ext uri="{BB962C8B-B14F-4D97-AF65-F5344CB8AC3E}">
        <p14:creationId xmlns:p14="http://schemas.microsoft.com/office/powerpoint/2010/main" val="5334435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334" y="5011193"/>
            <a:ext cx="3005531" cy="90021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2789833" y="4342550"/>
            <a:ext cx="15916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  <a:ea typeface="Aptos"/>
                <a:cs typeface="Times New Roman" panose="02020603050405020304" pitchFamily="18" charset="0"/>
              </a:rPr>
              <a:t>ŚWIĘCENIE </a:t>
            </a:r>
          </a:p>
          <a:p>
            <a:r>
              <a:rPr lang="pl-PL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  <a:ea typeface="Aptos"/>
                <a:cs typeface="Times New Roman" panose="02020603050405020304" pitchFamily="18" charset="0"/>
              </a:rPr>
              <a:t>POJAZDÓW</a:t>
            </a:r>
          </a:p>
          <a:p>
            <a:r>
              <a:rPr lang="pl-PL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  <a:ea typeface="Aptos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>
            <a:off x="3365678" y="244699"/>
            <a:ext cx="8400000" cy="6300000"/>
          </a:xfrm>
          <a:prstGeom prst="rect">
            <a:avLst/>
          </a:prstGeom>
        </p:spPr>
      </p:pic>
      <p:sp>
        <p:nvSpPr>
          <p:cNvPr id="6" name="Prostokąt 5"/>
          <p:cNvSpPr/>
          <p:nvPr/>
        </p:nvSpPr>
        <p:spPr>
          <a:xfrm>
            <a:off x="-270758" y="5065718"/>
            <a:ext cx="346900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Jesienne zbieranie liści na               cmentarzu parafialnym</a:t>
            </a:r>
          </a:p>
        </p:txBody>
      </p:sp>
    </p:spTree>
    <p:extLst>
      <p:ext uri="{BB962C8B-B14F-4D97-AF65-F5344CB8AC3E}">
        <p14:creationId xmlns:p14="http://schemas.microsoft.com/office/powerpoint/2010/main" val="606732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/>
          <a:srcRect l="5617" r="5617"/>
          <a:stretch/>
        </p:blipFill>
        <p:spPr>
          <a:xfrm>
            <a:off x="3513719" y="293057"/>
            <a:ext cx="8400000" cy="6300000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218" y="4762004"/>
            <a:ext cx="3005531" cy="900210"/>
          </a:xfrm>
          <a:prstGeom prst="rect">
            <a:avLst/>
          </a:prstGeom>
        </p:spPr>
      </p:pic>
      <p:sp>
        <p:nvSpPr>
          <p:cNvPr id="6" name="Prostokąt 5"/>
          <p:cNvSpPr/>
          <p:nvPr/>
        </p:nvSpPr>
        <p:spPr>
          <a:xfrm>
            <a:off x="760326" y="4911170"/>
            <a:ext cx="275339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 lampionami na roraty</a:t>
            </a:r>
          </a:p>
        </p:txBody>
      </p:sp>
    </p:spTree>
    <p:extLst>
      <p:ext uri="{BB962C8B-B14F-4D97-AF65-F5344CB8AC3E}">
        <p14:creationId xmlns:p14="http://schemas.microsoft.com/office/powerpoint/2010/main" val="22954382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167" y="5052839"/>
            <a:ext cx="2731245" cy="816935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6" r="5556"/>
          <a:stretch/>
        </p:blipFill>
        <p:spPr>
          <a:xfrm>
            <a:off x="3550081" y="313620"/>
            <a:ext cx="8400000" cy="6300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60597" y="5052839"/>
            <a:ext cx="346900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najmłodszych </a:t>
            </a:r>
          </a:p>
          <a:p>
            <a:pPr algn="r"/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rzychodzi Mikołaj</a:t>
            </a:r>
          </a:p>
        </p:txBody>
      </p:sp>
    </p:spTree>
    <p:extLst>
      <p:ext uri="{BB962C8B-B14F-4D97-AF65-F5344CB8AC3E}">
        <p14:creationId xmlns:p14="http://schemas.microsoft.com/office/powerpoint/2010/main" val="22770036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789" y="4984125"/>
            <a:ext cx="3287420" cy="1074032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3"/>
          <a:srcRect l="5579" r="5579"/>
          <a:stretch/>
        </p:blipFill>
        <p:spPr>
          <a:xfrm>
            <a:off x="3520523" y="279001"/>
            <a:ext cx="8400000" cy="6300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128789" y="5052839"/>
            <a:ext cx="327962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Szopka Betlejemska </a:t>
            </a:r>
            <a:r>
              <a:rPr lang="pl-PL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zbudo-wana</a:t>
            </a:r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przez parafian na Boże Narodzenie.</a:t>
            </a:r>
          </a:p>
        </p:txBody>
      </p:sp>
    </p:spTree>
    <p:extLst>
      <p:ext uri="{BB962C8B-B14F-4D97-AF65-F5344CB8AC3E}">
        <p14:creationId xmlns:p14="http://schemas.microsoft.com/office/powerpoint/2010/main" val="446681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972" y="5052839"/>
            <a:ext cx="2906126" cy="816935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639" y="5052839"/>
            <a:ext cx="2906126" cy="816935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675" y="249177"/>
            <a:ext cx="8396505" cy="6300000"/>
          </a:xfrm>
          <a:prstGeom prst="rect">
            <a:avLst/>
          </a:prstGeom>
        </p:spPr>
      </p:pic>
      <p:sp>
        <p:nvSpPr>
          <p:cNvPr id="4" name="Prostokąt 3"/>
          <p:cNvSpPr/>
          <p:nvPr/>
        </p:nvSpPr>
        <p:spPr>
          <a:xfrm>
            <a:off x="1081825" y="5052839"/>
            <a:ext cx="227127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Święcenie owsa  </a:t>
            </a:r>
          </a:p>
          <a:p>
            <a:pPr algn="r"/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św. Szczepana</a:t>
            </a:r>
          </a:p>
        </p:txBody>
      </p:sp>
    </p:spTree>
    <p:extLst>
      <p:ext uri="{BB962C8B-B14F-4D97-AF65-F5344CB8AC3E}">
        <p14:creationId xmlns:p14="http://schemas.microsoft.com/office/powerpoint/2010/main" val="1865322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3" t="-856" r="4129" b="856"/>
          <a:stretch/>
        </p:blipFill>
        <p:spPr>
          <a:xfrm>
            <a:off x="3523134" y="226142"/>
            <a:ext cx="8400000" cy="630000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001" y="4627837"/>
            <a:ext cx="2995101" cy="816935"/>
          </a:xfrm>
          <a:prstGeom prst="rect">
            <a:avLst/>
          </a:prstGeom>
        </p:spPr>
      </p:pic>
      <p:sp>
        <p:nvSpPr>
          <p:cNvPr id="4" name="Prostokąt 3"/>
          <p:cNvSpPr/>
          <p:nvPr/>
        </p:nvSpPr>
        <p:spPr>
          <a:xfrm>
            <a:off x="425001" y="4627837"/>
            <a:ext cx="28675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Przez Bieruń  przechodzi Orszak Trzech Króli</a:t>
            </a:r>
          </a:p>
          <a:p>
            <a:pPr algn="r"/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72772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445" y="161185"/>
            <a:ext cx="10803048" cy="630381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2235" y="1094704"/>
            <a:ext cx="9594503" cy="3361386"/>
          </a:xfrm>
          <a:prstGeom prst="rect">
            <a:avLst/>
          </a:prstGeom>
        </p:spPr>
      </p:pic>
      <p:sp>
        <p:nvSpPr>
          <p:cNvPr id="6" name="Podtytuł 2"/>
          <p:cNvSpPr txBox="1">
            <a:spLocks/>
          </p:cNvSpPr>
          <p:nvPr/>
        </p:nvSpPr>
        <p:spPr>
          <a:xfrm>
            <a:off x="1403795" y="1094704"/>
            <a:ext cx="8912181" cy="192905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P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arafianie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pielgrzymują do miejsc świętych </a:t>
            </a:r>
            <a:b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 kraju i za granicą. Najczęściej są to Sanktuaria Maryjne </a:t>
            </a:r>
            <a:b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 Częstochowie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Piekarach Śląskich, ale też organizowane są pielgrzymki do Turzy Śląskiej,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Czernej czy do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Sank-tuarium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Bożego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Miłosierdzia w Łagiewnikach.</a:t>
            </a:r>
          </a:p>
          <a:p>
            <a:pPr marL="0" indent="0">
              <a:buNone/>
            </a:pPr>
            <a:r>
              <a:rPr lang="pl-PL" sz="3038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</a:t>
            </a:r>
            <a:endParaRPr lang="pl-PL" sz="3038" dirty="0"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3038" dirty="0"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53975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04" y="4941162"/>
            <a:ext cx="2161618" cy="816935"/>
          </a:xfrm>
          <a:prstGeom prst="rect">
            <a:avLst/>
          </a:prstGeom>
        </p:spPr>
      </p:pic>
      <p:pic>
        <p:nvPicPr>
          <p:cNvPr id="4" name="Obraz 3" descr="C:\!ROBOCZY\KOŚCIÓŁ\!WYDAWNICTWA\100 lecie parafii\1 AKTUALNE\R12 Pielgrzymki\2008 Piesza pielgrzymka do Częstochowy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2874" y="238059"/>
            <a:ext cx="9590625" cy="6300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Prostokąt 4"/>
          <p:cNvSpPr/>
          <p:nvPr/>
        </p:nvSpPr>
        <p:spPr>
          <a:xfrm>
            <a:off x="207859" y="4941162"/>
            <a:ext cx="20348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Pieszo z Bierunia</a:t>
            </a:r>
          </a:p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do Częstochowy</a:t>
            </a:r>
          </a:p>
        </p:txBody>
      </p:sp>
    </p:spTree>
    <p:extLst>
      <p:ext uri="{BB962C8B-B14F-4D97-AF65-F5344CB8AC3E}">
        <p14:creationId xmlns:p14="http://schemas.microsoft.com/office/powerpoint/2010/main" val="1483565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8239" y="3022714"/>
            <a:ext cx="1949231" cy="816935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7307" y="5410386"/>
            <a:ext cx="1891835" cy="816935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700" y="287352"/>
            <a:ext cx="4725000" cy="6300000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870" y="281182"/>
            <a:ext cx="4727489" cy="6300000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5078556" y="5410386"/>
            <a:ext cx="199058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Parafianie </a:t>
            </a:r>
          </a:p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 Łagiewnikach     </a:t>
            </a:r>
          </a:p>
        </p:txBody>
      </p:sp>
      <p:sp>
        <p:nvSpPr>
          <p:cNvPr id="9" name="Prostokąt 8"/>
          <p:cNvSpPr/>
          <p:nvPr/>
        </p:nvSpPr>
        <p:spPr>
          <a:xfrm>
            <a:off x="4956395" y="3077239"/>
            <a:ext cx="219120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Młodzież z parafii</a:t>
            </a:r>
          </a:p>
          <a:p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Taize</a:t>
            </a:r>
            <a:endParaRPr lang="pl-PL" sz="20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9565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006" y="4494546"/>
            <a:ext cx="2472744" cy="1107764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728" y="263819"/>
            <a:ext cx="8401531" cy="6300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1254626" y="4494546"/>
            <a:ext cx="19725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Parafianie </a:t>
            </a:r>
            <a:r>
              <a:rPr lang="pl-PL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na pielgrzymce </a:t>
            </a:r>
          </a:p>
          <a:p>
            <a:pPr algn="r"/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w Rzymie</a:t>
            </a:r>
          </a:p>
        </p:txBody>
      </p:sp>
    </p:spTree>
    <p:extLst>
      <p:ext uri="{BB962C8B-B14F-4D97-AF65-F5344CB8AC3E}">
        <p14:creationId xmlns:p14="http://schemas.microsoft.com/office/powerpoint/2010/main" val="3258206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649422" y="327544"/>
            <a:ext cx="10800000" cy="6300000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prstClr val="white"/>
              </a:solidFill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455685" y="1857007"/>
            <a:ext cx="86400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    </a:t>
            </a:r>
            <a:r>
              <a:rPr lang="pl-PL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K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ażda </a:t>
            </a:r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parafia posiada swój kościół 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parafialny, </a:t>
            </a:r>
            <a:r>
              <a:rPr lang="pl-PL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świą-tynię</a:t>
            </a:r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w </a:t>
            </a:r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której wspólnota gromadzi się na modlitwie. Dla naszej 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parafii jest </a:t>
            </a:r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to kościół pw. Najświętszego Serca Pana 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Jezusa, który </a:t>
            </a:r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znajduje się w centrum 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miejscowości. Skupia on (od </a:t>
            </a:r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100 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lat) </a:t>
            </a:r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wokół siebie wiernych 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z </a:t>
            </a:r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Bierunia 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Nowego</a:t>
            </a:r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Jego powstanie w 1925 r. było wynikiem wielkiego wysiłku i determinacji ówczesnych ludzi w dążeniu do własnego kościoła i własnej parafii. Niewątpliwie 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świadczy </a:t>
            </a:r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to, o ich  głębokiej wierze.</a:t>
            </a:r>
          </a:p>
          <a:p>
            <a:pPr algn="just"/>
            <a:endParaRPr lang="pl-PL" sz="2000" dirty="0">
              <a:solidFill>
                <a:prstClr val="black"/>
              </a:solidFill>
              <a:latin typeface="Times New Roman" panose="020206030504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455685" y="702778"/>
            <a:ext cx="8631920" cy="11542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 cap="all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257169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14337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71506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28675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85843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543011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80018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349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obiekty sakralne na terenie parafii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BIERUNIU </a:t>
            </a:r>
            <a:r>
              <a:rPr lang="pl-PL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NOWYm</a:t>
            </a:r>
            <a:endParaRPr lang="pl-PL" sz="32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5574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0984" y="4802736"/>
            <a:ext cx="5251512" cy="442743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9843" y="5429347"/>
            <a:ext cx="4323092" cy="1109568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08" b="7808"/>
          <a:stretch/>
        </p:blipFill>
        <p:spPr>
          <a:xfrm>
            <a:off x="4376446" y="510328"/>
            <a:ext cx="7518395" cy="4229097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720" y="344842"/>
            <a:ext cx="3706689" cy="6194073"/>
          </a:xfrm>
          <a:prstGeom prst="rect">
            <a:avLst/>
          </a:prstGeom>
        </p:spPr>
      </p:pic>
      <p:sp>
        <p:nvSpPr>
          <p:cNvPr id="6" name="Podtytuł 2"/>
          <p:cNvSpPr txBox="1">
            <a:spLocks/>
          </p:cNvSpPr>
          <p:nvPr/>
        </p:nvSpPr>
        <p:spPr>
          <a:xfrm>
            <a:off x="5666704" y="4739425"/>
            <a:ext cx="6228137" cy="50605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Widok współczesny kościoła parafialnego </a:t>
            </a:r>
            <a:r>
              <a:rPr lang="pl-PL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endParaRPr lang="pl-PL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5B9BD5"/>
              </a:buClr>
              <a:buFont typeface="Wingdings 3" charset="2"/>
              <a:buNone/>
            </a:pPr>
            <a:endParaRPr lang="pl-PL" i="1" dirty="0">
              <a:solidFill>
                <a:srgbClr val="ED7D31">
                  <a:lumMod val="40000"/>
                  <a:lumOff val="60000"/>
                </a:srgbClr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Podtytuł 2"/>
          <p:cNvSpPr txBox="1">
            <a:spLocks/>
          </p:cNvSpPr>
          <p:nvPr/>
        </p:nvSpPr>
        <p:spPr>
          <a:xfrm>
            <a:off x="4189843" y="5573002"/>
            <a:ext cx="5509408" cy="965913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Cmentarz parafialny </a:t>
            </a:r>
            <a:r>
              <a:rPr lang="pl-PL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z górującym</a:t>
            </a: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nad nim drewnianym krzyżem  </a:t>
            </a:r>
            <a:endParaRPr lang="pl-PL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400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2"/>
          <a:srcRect t="8056" b="8056"/>
          <a:stretch/>
        </p:blipFill>
        <p:spPr>
          <a:xfrm>
            <a:off x="496610" y="292685"/>
            <a:ext cx="1119999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8012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2"/>
          <a:srcRect t="12528" b="12528"/>
          <a:stretch/>
        </p:blipFill>
        <p:spPr>
          <a:xfrm>
            <a:off x="583097" y="251907"/>
            <a:ext cx="11178740" cy="6288041"/>
          </a:xfrm>
          <a:prstGeom prst="rect">
            <a:avLst/>
          </a:prstGeom>
        </p:spPr>
      </p:pic>
      <p:sp>
        <p:nvSpPr>
          <p:cNvPr id="6" name="Podtytuł 2"/>
          <p:cNvSpPr txBox="1">
            <a:spLocks/>
          </p:cNvSpPr>
          <p:nvPr/>
        </p:nvSpPr>
        <p:spPr>
          <a:xfrm>
            <a:off x="14341090" y="6539948"/>
            <a:ext cx="2009105" cy="91440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b="1" i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Kościół </a:t>
            </a:r>
            <a:r>
              <a:rPr lang="pl-PL" b="1" i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endParaRPr lang="pl-PL" b="1" i="1" dirty="0" smtClean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b="1" i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cmentarz nocą</a:t>
            </a:r>
          </a:p>
          <a:p>
            <a:pPr marL="0" indent="0"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5B9BD5"/>
              </a:buClr>
              <a:buFont typeface="Wingdings 3" charset="2"/>
              <a:buNone/>
            </a:pPr>
            <a:endParaRPr lang="pl-PL" i="1" dirty="0">
              <a:solidFill>
                <a:srgbClr val="ED7D31">
                  <a:lumMod val="40000"/>
                  <a:lumOff val="60000"/>
                </a:srgb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187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dtytuł 2"/>
          <p:cNvSpPr txBox="1">
            <a:spLocks/>
          </p:cNvSpPr>
          <p:nvPr/>
        </p:nvSpPr>
        <p:spPr>
          <a:xfrm>
            <a:off x="14341090" y="6539948"/>
            <a:ext cx="2009105" cy="91440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b="1" i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Kościół </a:t>
            </a:r>
            <a:r>
              <a:rPr lang="pl-PL" b="1" i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endParaRPr lang="pl-PL" b="1" i="1" dirty="0" smtClean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b="1" i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cmentarz nocą</a:t>
            </a:r>
          </a:p>
          <a:p>
            <a:pPr marL="0" indent="0"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5B9BD5"/>
              </a:buClr>
              <a:buFont typeface="Wingdings 3" charset="2"/>
              <a:buNone/>
            </a:pPr>
            <a:endParaRPr lang="pl-PL" i="1" dirty="0">
              <a:solidFill>
                <a:srgbClr val="ED7D31">
                  <a:lumMod val="40000"/>
                  <a:lumOff val="60000"/>
                </a:srgb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722" y="0"/>
            <a:ext cx="10915490" cy="620576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503" y="6279777"/>
            <a:ext cx="8549488" cy="426078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877503" y="6292761"/>
            <a:ext cx="749940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Fragment parafii </a:t>
            </a:r>
            <a:r>
              <a:rPr lang="pl-PL" sz="2000" i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z cmentarzem parafialnym z lotu ptaka</a:t>
            </a:r>
          </a:p>
        </p:txBody>
      </p:sp>
    </p:spTree>
    <p:extLst>
      <p:ext uri="{BB962C8B-B14F-4D97-AF65-F5344CB8AC3E}">
        <p14:creationId xmlns:p14="http://schemas.microsoft.com/office/powerpoint/2010/main" val="1101656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689" y="540913"/>
            <a:ext cx="10803048" cy="5872767"/>
          </a:xfrm>
          <a:prstGeom prst="rect">
            <a:avLst/>
          </a:prstGeom>
        </p:spPr>
      </p:pic>
      <p:sp>
        <p:nvSpPr>
          <p:cNvPr id="2" name="Podtytuł 2"/>
          <p:cNvSpPr txBox="1">
            <a:spLocks/>
          </p:cNvSpPr>
          <p:nvPr/>
        </p:nvSpPr>
        <p:spPr>
          <a:xfrm>
            <a:off x="1736213" y="913844"/>
            <a:ext cx="7571945" cy="606189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Clr>
                <a:srgbClr val="5B9BD5"/>
              </a:buClr>
              <a:buFont typeface="Wingdings 3" charset="2"/>
              <a:buNone/>
            </a:pPr>
            <a:r>
              <a:rPr lang="pl-PL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KAPLICZKI I KRZYŻE PRZYDROŻNE </a:t>
            </a:r>
          </a:p>
          <a:p>
            <a:pPr marL="0" indent="0">
              <a:buClr>
                <a:srgbClr val="5B9BD5"/>
              </a:buClr>
              <a:buFont typeface="Wingdings 3" charset="2"/>
              <a:buNone/>
            </a:pPr>
            <a:endParaRPr lang="pl-PL" sz="1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5B9BD5"/>
              </a:buClr>
              <a:buFont typeface="Wingdings 3" charset="2"/>
              <a:buNone/>
            </a:pPr>
            <a:r>
              <a:rPr lang="pl-PL" sz="3038" dirty="0">
                <a:solidFill>
                  <a:srgbClr val="ED7D31">
                    <a:lumMod val="40000"/>
                    <a:lumOff val="60000"/>
                  </a:srgbClr>
                </a:solidFill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3" name="Prostokąt 2"/>
          <p:cNvSpPr/>
          <p:nvPr/>
        </p:nvSpPr>
        <p:spPr>
          <a:xfrm>
            <a:off x="1736213" y="1520033"/>
            <a:ext cx="8640000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pl-PL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erytorium </a:t>
            </a:r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naszej 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parafii </a:t>
            </a:r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dawne wsie i gminy jak: Zabrzeg, </a:t>
            </a:r>
            <a:r>
              <a:rPr lang="pl-PL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Czarnuchowice</a:t>
            </a:r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Nowy Bieruń, </a:t>
            </a:r>
            <a:r>
              <a:rPr lang="pl-PL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Bijasowice</a:t>
            </a:r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Kopań</a:t>
            </a:r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czy 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Porąbek. Na ich terenie oprócz kościoła parafialnego odnajdujemy kapliczki</a:t>
            </a:r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Boże Męki, wizerunki Matki 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Boskiej i </a:t>
            </a:r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świętych. Większość z nich powstawała jako wotum wdzięczności Bogu za doznane łaski: ocalenia, uzdrowienia i inne, ale są też krzyże, będące </a:t>
            </a:r>
            <a:r>
              <a:rPr lang="pl-PL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upamiętnie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pl-PL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niem</a:t>
            </a:r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tragicznych </a:t>
            </a:r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wydarzeń i zawierzenia spraw Bożej 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Opatrzności. W </a:t>
            </a:r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każdym przypadku mamy do czynienia 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widomym znakiem 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świadectwem wiary.</a:t>
            </a:r>
          </a:p>
        </p:txBody>
      </p:sp>
    </p:spTree>
    <p:extLst>
      <p:ext uri="{BB962C8B-B14F-4D97-AF65-F5344CB8AC3E}">
        <p14:creationId xmlns:p14="http://schemas.microsoft.com/office/powerpoint/2010/main" val="3731996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5340" y="3192618"/>
            <a:ext cx="1563860" cy="791166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2469" y="5190186"/>
            <a:ext cx="1911972" cy="978794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023" y="282972"/>
            <a:ext cx="4200000" cy="6300000"/>
          </a:xfrm>
          <a:prstGeom prst="rect">
            <a:avLst/>
          </a:prstGeom>
        </p:spPr>
      </p:pic>
      <p:sp>
        <p:nvSpPr>
          <p:cNvPr id="3" name="Podtytuł 2"/>
          <p:cNvSpPr txBox="1">
            <a:spLocks/>
          </p:cNvSpPr>
          <p:nvPr/>
        </p:nvSpPr>
        <p:spPr>
          <a:xfrm>
            <a:off x="5966866" y="3171072"/>
            <a:ext cx="1357762" cy="812712"/>
          </a:xfrm>
          <a:prstGeom prst="rect">
            <a:avLst/>
          </a:prstGeom>
          <a:noFill/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Kapliczka </a:t>
            </a: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 Kopani</a:t>
            </a:r>
          </a:p>
          <a:p>
            <a:pPr marL="0" indent="0">
              <a:buClr>
                <a:srgbClr val="5B9BD5"/>
              </a:buClr>
              <a:buFont typeface="Wingdings 3" charset="2"/>
              <a:buNone/>
            </a:pPr>
            <a:endParaRPr lang="pl-PL" sz="1800" dirty="0">
              <a:solidFill>
                <a:srgbClr val="ED7D31">
                  <a:lumMod val="40000"/>
                  <a:lumOff val="60000"/>
                </a:srgbClr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082" y="311229"/>
            <a:ext cx="4202033" cy="6300000"/>
          </a:xfrm>
          <a:prstGeom prst="rect">
            <a:avLst/>
          </a:prstGeom>
        </p:spPr>
      </p:pic>
      <p:sp>
        <p:nvSpPr>
          <p:cNvPr id="5" name="Podtytuł 2"/>
          <p:cNvSpPr txBox="1">
            <a:spLocks/>
          </p:cNvSpPr>
          <p:nvPr/>
        </p:nvSpPr>
        <p:spPr>
          <a:xfrm>
            <a:off x="4914390" y="5286846"/>
            <a:ext cx="1950051" cy="779104"/>
          </a:xfrm>
          <a:prstGeom prst="rect">
            <a:avLst/>
          </a:prstGeom>
          <a:noFill/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Kapliczka </a:t>
            </a: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Bijasowicach</a:t>
            </a:r>
            <a:endParaRPr lang="pl-PL" i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2819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3981" y="3657600"/>
            <a:ext cx="1606971" cy="957248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7611" y="5149868"/>
            <a:ext cx="1913566" cy="1109568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62" y="261752"/>
            <a:ext cx="4199624" cy="6300000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9172" y="261752"/>
            <a:ext cx="4201563" cy="6300000"/>
          </a:xfrm>
          <a:prstGeom prst="rect">
            <a:avLst/>
          </a:prstGeom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4875703" y="3784914"/>
            <a:ext cx="2403752" cy="2474522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Krzyż przy</a:t>
            </a: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l. Krupniczej</a:t>
            </a: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endParaRPr lang="pl-PL" i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endParaRPr lang="pl-PL" i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endParaRPr lang="pl-PL" i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Krzyż przy </a:t>
            </a: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ul. </a:t>
            </a:r>
            <a:r>
              <a:rPr lang="pl-PL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Bijasowickiej</a:t>
            </a:r>
            <a:endParaRPr lang="pl-PL" i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5B9BD5"/>
              </a:buClr>
              <a:buFont typeface="Wingdings 3" charset="2"/>
              <a:buNone/>
            </a:pPr>
            <a:endParaRPr lang="pl-PL" sz="1800" dirty="0">
              <a:solidFill>
                <a:srgbClr val="ED7D31">
                  <a:lumMod val="40000"/>
                  <a:lumOff val="60000"/>
                </a:srgb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572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1393" y="3994678"/>
            <a:ext cx="1532135" cy="1109568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0946" y="5216025"/>
            <a:ext cx="1626091" cy="1109568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679" y="259889"/>
            <a:ext cx="4200000" cy="630000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9890" y="261244"/>
            <a:ext cx="4200000" cy="6300000"/>
          </a:xfrm>
          <a:prstGeom prst="rect">
            <a:avLst/>
          </a:prstGeom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4855788" y="4113019"/>
            <a:ext cx="2516981" cy="247452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Krzyż przy</a:t>
            </a: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l. Majowej</a:t>
            </a: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endParaRPr lang="pl-PL" i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endParaRPr lang="pl-PL" i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Figura przy</a:t>
            </a: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ul. Wawelskiej</a:t>
            </a:r>
          </a:p>
          <a:p>
            <a:pPr marL="0" indent="0">
              <a:buClr>
                <a:srgbClr val="5B9BD5"/>
              </a:buClr>
              <a:buFont typeface="Wingdings 3" charset="2"/>
              <a:buNone/>
            </a:pPr>
            <a:endParaRPr lang="pl-PL" sz="1800" dirty="0">
              <a:solidFill>
                <a:srgbClr val="ED7D31">
                  <a:lumMod val="40000"/>
                  <a:lumOff val="60000"/>
                </a:srgb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6408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8404" y="3181082"/>
            <a:ext cx="2475191" cy="3322750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6115" y="276695"/>
            <a:ext cx="4201769" cy="630000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87" y="263816"/>
            <a:ext cx="4200444" cy="6300000"/>
          </a:xfrm>
          <a:prstGeom prst="rect">
            <a:avLst/>
          </a:prstGeom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4917815" y="3391076"/>
            <a:ext cx="2415780" cy="3112756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 algn="ctr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KAPLICZKI</a:t>
            </a:r>
          </a:p>
          <a:p>
            <a:pPr marL="0" indent="0" algn="ctr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SKRZYNKOWE</a:t>
            </a: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endParaRPr lang="pl-PL" i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rzy</a:t>
            </a: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l. Krupniczej</a:t>
            </a: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endParaRPr lang="pl-PL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endParaRPr lang="pl-PL" i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przy</a:t>
            </a: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ul. Wawelskiej</a:t>
            </a:r>
          </a:p>
          <a:p>
            <a:pPr marL="0" indent="0">
              <a:buClr>
                <a:srgbClr val="5B9BD5"/>
              </a:buClr>
              <a:buFont typeface="Wingdings 3" charset="2"/>
              <a:buNone/>
            </a:pPr>
            <a:endParaRPr lang="pl-PL" sz="1800" dirty="0">
              <a:solidFill>
                <a:srgbClr val="ED7D31">
                  <a:lumMod val="40000"/>
                  <a:lumOff val="60000"/>
                </a:srgb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615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589" y="270456"/>
            <a:ext cx="4200418" cy="630000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4039" y="270456"/>
            <a:ext cx="4199999" cy="6300000"/>
          </a:xfrm>
          <a:prstGeom prst="rect">
            <a:avLst/>
          </a:prstGeom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5329386" y="878224"/>
            <a:ext cx="1525274" cy="577089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Clr>
                <a:srgbClr val="5B9BD5"/>
              </a:buClr>
              <a:buFont typeface="Wingdings 3" charset="2"/>
              <a:buNone/>
            </a:pPr>
            <a:r>
              <a:rPr lang="pl-PL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ZABRZEG</a:t>
            </a:r>
          </a:p>
          <a:p>
            <a:pPr marL="0" indent="0">
              <a:buClr>
                <a:srgbClr val="5B9BD5"/>
              </a:buClr>
              <a:buFont typeface="Wingdings 3" charset="2"/>
              <a:buNone/>
            </a:pPr>
            <a:endParaRPr lang="pl-PL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indent="0">
              <a:buClr>
                <a:srgbClr val="5B9BD5"/>
              </a:buClr>
              <a:buFont typeface="Wingdings 3" charset="2"/>
              <a:buNone/>
            </a:pPr>
            <a:endParaRPr lang="pl-PL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Podtytuł 2"/>
          <p:cNvSpPr txBox="1">
            <a:spLocks/>
          </p:cNvSpPr>
          <p:nvPr/>
        </p:nvSpPr>
        <p:spPr>
          <a:xfrm>
            <a:off x="5526336" y="5244603"/>
            <a:ext cx="1947703" cy="1012816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Grota przy </a:t>
            </a: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l. Warszawskiej</a:t>
            </a:r>
          </a:p>
          <a:p>
            <a:pPr marL="0" indent="0">
              <a:buClr>
                <a:srgbClr val="5B9BD5"/>
              </a:buClr>
              <a:buFont typeface="Wingdings 3" charset="2"/>
              <a:buNone/>
            </a:pPr>
            <a:endParaRPr lang="pl-PL" sz="1800" dirty="0">
              <a:solidFill>
                <a:srgbClr val="ED7D31">
                  <a:lumMod val="40000"/>
                  <a:lumOff val="60000"/>
                </a:srgbClr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4720980" y="3215620"/>
            <a:ext cx="2104822" cy="128149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Clr>
                <a:srgbClr val="5B9BD5"/>
              </a:buClr>
              <a:buFont typeface="Wingdings 3" charset="2"/>
              <a:buNone/>
            </a:pPr>
            <a:endParaRPr lang="pl-PL" sz="1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Figura przy </a:t>
            </a: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l. </a:t>
            </a:r>
            <a:r>
              <a:rPr lang="pl-PL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iamentowej</a:t>
            </a:r>
          </a:p>
          <a:p>
            <a:pPr marL="0" indent="0">
              <a:buClr>
                <a:srgbClr val="5B9BD5"/>
              </a:buClr>
              <a:buFont typeface="Wingdings 3" charset="2"/>
              <a:buNone/>
            </a:pPr>
            <a:endParaRPr lang="pl-PL" sz="18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609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1824" y="3411571"/>
            <a:ext cx="1702282" cy="1044520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1854" y="5177307"/>
            <a:ext cx="1929223" cy="970007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6988" y="313086"/>
            <a:ext cx="4200000" cy="6300000"/>
          </a:xfrm>
          <a:prstGeom prst="rect">
            <a:avLst/>
          </a:prstGeom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5558795" y="5287826"/>
            <a:ext cx="1717766" cy="1293275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sz="18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     </a:t>
            </a: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Kapliczka </a:t>
            </a: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na </a:t>
            </a:r>
            <a:r>
              <a:rPr lang="pl-PL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abrzegu</a:t>
            </a:r>
          </a:p>
          <a:p>
            <a:pPr marL="0" indent="0">
              <a:buClr>
                <a:srgbClr val="5B9BD5"/>
              </a:buClr>
              <a:buFont typeface="Wingdings 3" charset="2"/>
              <a:buNone/>
            </a:pPr>
            <a:endParaRPr lang="pl-PL" sz="1800" dirty="0">
              <a:solidFill>
                <a:srgbClr val="ED7D31">
                  <a:lumMod val="40000"/>
                  <a:lumOff val="60000"/>
                </a:srgbClr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987" y="300207"/>
            <a:ext cx="4190047" cy="6300000"/>
          </a:xfrm>
          <a:prstGeom prst="rect">
            <a:avLst/>
          </a:prstGeom>
        </p:spPr>
      </p:pic>
      <p:sp>
        <p:nvSpPr>
          <p:cNvPr id="5" name="Podtytuł 2"/>
          <p:cNvSpPr txBox="1">
            <a:spLocks/>
          </p:cNvSpPr>
          <p:nvPr/>
        </p:nvSpPr>
        <p:spPr>
          <a:xfrm>
            <a:off x="4937497" y="3536581"/>
            <a:ext cx="1373153" cy="958146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Krzyż na </a:t>
            </a: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Zabrzegu</a:t>
            </a:r>
          </a:p>
          <a:p>
            <a:pPr marL="0" indent="0">
              <a:buClr>
                <a:srgbClr val="5B9BD5"/>
              </a:buClr>
              <a:buFont typeface="Wingdings 3" charset="2"/>
              <a:buNone/>
            </a:pPr>
            <a:endParaRPr lang="pl-PL" sz="1800" dirty="0">
              <a:solidFill>
                <a:srgbClr val="ED7D31">
                  <a:lumMod val="40000"/>
                  <a:lumOff val="60000"/>
                </a:srgb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4416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230" y="4919729"/>
            <a:ext cx="2475191" cy="997321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11" y="302452"/>
            <a:ext cx="4199999" cy="6300000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1942" y="3567369"/>
            <a:ext cx="2308428" cy="1109568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7991" y="302452"/>
            <a:ext cx="4200000" cy="6300000"/>
          </a:xfrm>
          <a:prstGeom prst="rect">
            <a:avLst/>
          </a:prstGeom>
        </p:spPr>
      </p:pic>
      <p:sp>
        <p:nvSpPr>
          <p:cNvPr id="6" name="Podtytuł 2"/>
          <p:cNvSpPr txBox="1">
            <a:spLocks/>
          </p:cNvSpPr>
          <p:nvPr/>
        </p:nvSpPr>
        <p:spPr>
          <a:xfrm>
            <a:off x="4391689" y="3489537"/>
            <a:ext cx="2901979" cy="234968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Clr>
                <a:srgbClr val="5B9BD5"/>
              </a:buClr>
              <a:buFont typeface="Wingdings 3" charset="2"/>
              <a:buNone/>
            </a:pPr>
            <a:endParaRPr lang="pl-PL" sz="1800" dirty="0">
              <a:solidFill>
                <a:srgbClr val="ED7D31">
                  <a:lumMod val="40000"/>
                  <a:lumOff val="60000"/>
                </a:srgbClr>
              </a:solidFill>
              <a:latin typeface="Comic Sans MS" panose="030F0702030302020204" pitchFamily="66" charset="0"/>
            </a:endParaRP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Kapliczka</a:t>
            </a: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łupowa ul. </a:t>
            </a:r>
            <a:r>
              <a:rPr lang="pl-PL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yrdy</a:t>
            </a: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endParaRPr lang="pl-PL" i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endParaRPr lang="pl-PL" i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Krzyż </a:t>
            </a: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w </a:t>
            </a:r>
            <a:r>
              <a:rPr lang="pl-PL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pl-PL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zarnuchowicach</a:t>
            </a:r>
            <a:endParaRPr lang="pl-PL" i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5B9BD5"/>
              </a:buClr>
              <a:buFont typeface="Wingdings 3" charset="2"/>
              <a:buNone/>
            </a:pPr>
            <a:endParaRPr lang="pl-PL" sz="18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3167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6105" y="3309870"/>
            <a:ext cx="1909507" cy="1352283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0049" y="5127982"/>
            <a:ext cx="2280836" cy="1182667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94" y="302453"/>
            <a:ext cx="4199999" cy="6300000"/>
          </a:xfrm>
          <a:prstGeom prst="rect">
            <a:avLst/>
          </a:prstGeom>
        </p:spPr>
      </p:pic>
      <p:sp>
        <p:nvSpPr>
          <p:cNvPr id="7" name="Podtytuł 2"/>
          <p:cNvSpPr txBox="1">
            <a:spLocks/>
          </p:cNvSpPr>
          <p:nvPr/>
        </p:nvSpPr>
        <p:spPr>
          <a:xfrm>
            <a:off x="5020048" y="3181086"/>
            <a:ext cx="1794048" cy="1481067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Clr>
                <a:srgbClr val="5B9BD5"/>
              </a:buClr>
              <a:buFont typeface="Wingdings 3" charset="2"/>
              <a:buNone/>
            </a:pPr>
            <a:endParaRPr lang="pl-PL" sz="1800" dirty="0">
              <a:solidFill>
                <a:srgbClr val="ED7D31">
                  <a:lumMod val="40000"/>
                  <a:lumOff val="60000"/>
                </a:srgbClr>
              </a:solidFill>
              <a:latin typeface="Comic Sans MS" panose="030F0702030302020204" pitchFamily="66" charset="0"/>
            </a:endParaRP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Kapliczka </a:t>
            </a: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eglana</a:t>
            </a: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l. </a:t>
            </a:r>
            <a:r>
              <a:rPr lang="pl-PL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rzyjaźni</a:t>
            </a:r>
          </a:p>
          <a:p>
            <a:pPr marL="0" indent="0">
              <a:buClr>
                <a:srgbClr val="5B9BD5"/>
              </a:buClr>
              <a:buFont typeface="Wingdings 3" charset="2"/>
              <a:buNone/>
            </a:pPr>
            <a:endParaRPr lang="pl-PL" sz="1800" dirty="0">
              <a:solidFill>
                <a:srgbClr val="ED7D31">
                  <a:lumMod val="40000"/>
                  <a:lumOff val="60000"/>
                </a:srgbClr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9780" y="341090"/>
            <a:ext cx="4200000" cy="6300000"/>
          </a:xfrm>
          <a:prstGeom prst="rect">
            <a:avLst/>
          </a:prstGeom>
        </p:spPr>
      </p:pic>
      <p:sp>
        <p:nvSpPr>
          <p:cNvPr id="9" name="Podtytuł 2"/>
          <p:cNvSpPr txBox="1">
            <a:spLocks/>
          </p:cNvSpPr>
          <p:nvPr/>
        </p:nvSpPr>
        <p:spPr>
          <a:xfrm>
            <a:off x="4825693" y="5012071"/>
            <a:ext cx="2554087" cy="1182667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Clr>
                <a:srgbClr val="5B9BD5"/>
              </a:buClr>
              <a:buFont typeface="Wingdings 3" charset="2"/>
              <a:buNone/>
            </a:pPr>
            <a:endParaRPr lang="pl-PL" sz="1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Kapliczka</a:t>
            </a: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w </a:t>
            </a:r>
            <a:r>
              <a:rPr lang="pl-PL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pl-PL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zarnuchowicach</a:t>
            </a:r>
            <a:endParaRPr lang="pl-PL" i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5B9BD5"/>
              </a:buClr>
              <a:buFont typeface="Wingdings 3" charset="2"/>
              <a:buNone/>
            </a:pPr>
            <a:endParaRPr lang="pl-PL" sz="1800" dirty="0">
              <a:solidFill>
                <a:srgbClr val="ED7D31">
                  <a:lumMod val="40000"/>
                  <a:lumOff val="60000"/>
                </a:srgb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9584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054" y="669700"/>
            <a:ext cx="10803048" cy="5589431"/>
          </a:xfrm>
          <a:prstGeom prst="rect">
            <a:avLst/>
          </a:prstGeom>
        </p:spPr>
      </p:pic>
      <p:sp>
        <p:nvSpPr>
          <p:cNvPr id="3" name="Podtytuł 2"/>
          <p:cNvSpPr txBox="1">
            <a:spLocks/>
          </p:cNvSpPr>
          <p:nvPr/>
        </p:nvSpPr>
        <p:spPr>
          <a:xfrm>
            <a:off x="1793578" y="1306009"/>
            <a:ext cx="7705264" cy="131231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RODZINNE, </a:t>
            </a:r>
            <a:r>
              <a:rPr lang="pl-PL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DOMOWE</a:t>
            </a:r>
            <a:r>
              <a:rPr lang="pl-PL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pl-PL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OSOBISTE </a:t>
            </a:r>
            <a:endParaRPr lang="pl-PL" sz="32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r>
              <a:rPr lang="pl-PL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ZNAKI </a:t>
            </a:r>
            <a:r>
              <a:rPr lang="pl-PL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WIARY </a:t>
            </a:r>
          </a:p>
          <a:p>
            <a:pPr marL="0" indent="0">
              <a:buClr>
                <a:srgbClr val="5B9BD5"/>
              </a:buClr>
              <a:buFont typeface="Wingdings 3" charset="2"/>
              <a:buNone/>
            </a:pPr>
            <a:r>
              <a:rPr lang="pl-PL" sz="3038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1793578" y="2461204"/>
            <a:ext cx="8640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pl-PL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każdym mieszkaniu katolickiej rodziny nie brakuje przedmiotów związanych z wyznawaną wiarą, są to: obrazy i figury święte, krzyże, modlitewniki, Pismo Święte, i inna literatura religijna. To przedmioty kultu religijnego towarzyszące zazwyczaj całej rodzinie. Ich posiadanie i używanie </a:t>
            </a:r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ś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wiadczy o przynależności domowników do wyznawców Chrystusa.</a:t>
            </a:r>
            <a:endParaRPr lang="pl-PL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8461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 txBox="1">
            <a:spLocks/>
          </p:cNvSpPr>
          <p:nvPr/>
        </p:nvSpPr>
        <p:spPr>
          <a:xfrm>
            <a:off x="965915" y="775797"/>
            <a:ext cx="10341735" cy="2131691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spcBef>
                <a:spcPts val="0"/>
              </a:spcBef>
              <a:buClr>
                <a:srgbClr val="5B9BD5"/>
              </a:buClr>
              <a:buFont typeface="Wingdings 3" charset="2"/>
              <a:buNone/>
            </a:pPr>
            <a:endParaRPr lang="pl-PL" sz="3038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043" y="306626"/>
            <a:ext cx="8399997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251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791" y="894202"/>
            <a:ext cx="11060649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209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8" y="482759"/>
            <a:ext cx="10589651" cy="5956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117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539" y="327834"/>
            <a:ext cx="4569058" cy="6286044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190" y="1063632"/>
            <a:ext cx="3898365" cy="4814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6303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877" y="329172"/>
            <a:ext cx="5093803" cy="630000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246" y="329172"/>
            <a:ext cx="4493563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216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233" y="1094704"/>
            <a:ext cx="10803048" cy="515155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1801757" y="1877048"/>
            <a:ext cx="8640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pl-PL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zkaplerze, medaliki szkaplerzne i różańce to znaki wiary, które przypisuje się indywidualnej osobie i są symbolami jej głębokiej duchowości i oddania Chrystusowi i Matce Bożej. Noszą je katolicy na całym świecie i są popularne również w </a:t>
            </a:r>
            <a:r>
              <a:rPr lang="pl-PL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nowobieruńskiej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parafii. Do konkretnej osoby przypisywane są również mszaliki </a:t>
            </a:r>
            <a:b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książeczki do nabożeństwa.</a:t>
            </a:r>
            <a:endParaRPr lang="pl-PL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3248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076" y="406888"/>
            <a:ext cx="4645378" cy="3096918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9296" y="333491"/>
            <a:ext cx="3755269" cy="5457466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4"/>
          <a:srcRect l="62405" b="15513"/>
          <a:stretch/>
        </p:blipFill>
        <p:spPr>
          <a:xfrm>
            <a:off x="4177452" y="3730840"/>
            <a:ext cx="2583955" cy="2541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297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199" y="254774"/>
            <a:ext cx="8393546" cy="6296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3462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054" y="669700"/>
            <a:ext cx="10803048" cy="5589431"/>
          </a:xfrm>
          <a:prstGeom prst="rect">
            <a:avLst/>
          </a:prstGeom>
        </p:spPr>
      </p:pic>
      <p:sp>
        <p:nvSpPr>
          <p:cNvPr id="10" name="pole tekstowe 9"/>
          <p:cNvSpPr txBox="1"/>
          <p:nvPr/>
        </p:nvSpPr>
        <p:spPr>
          <a:xfrm>
            <a:off x="1677668" y="1379378"/>
            <a:ext cx="8640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Na te wszystkie widome znaki i symbole wiary, znajdujące się w naszych domach i najbliższym otoczeniu, warto spojrzeć po raz kolejny. Może tym razem, jak na świadków przywiązania do Kościoła Chrystusowego kolejnych pokoleń naszych przodków, zamieszkujących ten fragment Bierunia.</a:t>
            </a:r>
          </a:p>
          <a:p>
            <a:pPr algn="just"/>
            <a:r>
              <a:rPr lang="pl-PL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Szczególnie warto to zrobić w czasie świętowania Jubileuszu parafii w tym przypadku 100-</a:t>
            </a:r>
            <a:r>
              <a:rPr lang="pl-PL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lecia</a:t>
            </a:r>
            <a:r>
              <a:rPr lang="pl-PL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parafii Najświętszego Serca Pana Jezusa w Bieruniu Nowym.</a:t>
            </a:r>
            <a:endParaRPr lang="pl-PL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rostokąt 2">
            <a:hlinkClick r:id="" action="ppaction://hlinkshowjump?jump=endshow"/>
          </p:cNvPr>
          <p:cNvSpPr/>
          <p:nvPr/>
        </p:nvSpPr>
        <p:spPr>
          <a:xfrm>
            <a:off x="-12879" y="0"/>
            <a:ext cx="12192000" cy="66712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944771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4685</TotalTime>
  <Words>845</Words>
  <Application>Microsoft Office PowerPoint</Application>
  <PresentationFormat>Panoramiczny</PresentationFormat>
  <Paragraphs>198</Paragraphs>
  <Slides>68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8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68</vt:i4>
      </vt:variant>
    </vt:vector>
  </HeadingPairs>
  <TitlesOfParts>
    <vt:vector size="78" baseType="lpstr">
      <vt:lpstr>Aptos</vt:lpstr>
      <vt:lpstr>Arial</vt:lpstr>
      <vt:lpstr>Calibri</vt:lpstr>
      <vt:lpstr>Calibri Light</vt:lpstr>
      <vt:lpstr>Cambria Math</vt:lpstr>
      <vt:lpstr>Comic Sans MS</vt:lpstr>
      <vt:lpstr>Times New Roman</vt:lpstr>
      <vt:lpstr>Wingdings 3</vt:lpstr>
      <vt:lpstr>Projekt niestandardowy</vt:lpstr>
      <vt:lpstr>Office Theme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fotograficzny</dc:title>
  <dc:creator>norbert</dc:creator>
  <cp:lastModifiedBy>Norbert Jaromin</cp:lastModifiedBy>
  <cp:revision>337</cp:revision>
  <dcterms:created xsi:type="dcterms:W3CDTF">2021-10-20T20:01:19Z</dcterms:created>
  <dcterms:modified xsi:type="dcterms:W3CDTF">2026-06-04T13:40:17Z</dcterms:modified>
</cp:coreProperties>
</file>